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860" r:id="rId2"/>
    <p:sldId id="1193" r:id="rId3"/>
    <p:sldId id="1186" r:id="rId4"/>
    <p:sldId id="1195" r:id="rId5"/>
    <p:sldId id="1196" r:id="rId6"/>
    <p:sldId id="1197" r:id="rId7"/>
    <p:sldId id="1198" r:id="rId8"/>
    <p:sldId id="1199" r:id="rId9"/>
    <p:sldId id="1200" r:id="rId10"/>
    <p:sldId id="634" r:id="rId11"/>
  </p:sldIdLst>
  <p:sldSz cx="9144000" cy="6858000" type="screen4x3"/>
  <p:notesSz cx="6807200" cy="99393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5050"/>
    <a:srgbClr val="FF0000"/>
    <a:srgbClr val="FF9900"/>
    <a:srgbClr val="993366"/>
    <a:srgbClr val="0000FF"/>
    <a:srgbClr val="660033"/>
    <a:srgbClr val="FFFF99"/>
    <a:srgbClr val="0000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60" autoAdjust="0"/>
    <p:restoredTop sz="94989" autoAdjust="0"/>
  </p:normalViewPr>
  <p:slideViewPr>
    <p:cSldViewPr>
      <p:cViewPr varScale="1">
        <p:scale>
          <a:sx n="84" d="100"/>
          <a:sy n="84" d="100"/>
        </p:scale>
        <p:origin x="1104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Foglio_di_lavoro_di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Foglio_di_lavoro_di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Foglio_di_lavoro_di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Foglio_di_lavoro_di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 1 </a:t>
            </a:r>
            <a:r>
              <a:rPr lang="it-IT" sz="20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questo periodo di pandemia da Coronavirus, ritiene </a:t>
            </a:r>
            <a:r>
              <a:rPr lang="it-IT" sz="20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 Suo Figlio/a con malattia tumorale: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50670016153976716"/>
          <c:y val="0.19082049168945114"/>
          <c:w val="0.47568974869349817"/>
          <c:h val="0.74210822267399112"/>
        </c:manualLayout>
      </c:layout>
      <c:bar3DChart>
        <c:barDir val="bar"/>
        <c:grouping val="clustered"/>
        <c:varyColors val="0"/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Foglio1!$A$1:$A$5</c:f>
              <c:strCache>
                <c:ptCount val="5"/>
                <c:pt idx="1">
                  <c:v>1.sia esposto ad un maggior rischio di contrarre l'infezione da Coronavirus</c:v>
                </c:pt>
                <c:pt idx="2">
                  <c:v>2. vada incontro ad un andamento più severo della malattia tumorale</c:v>
                </c:pt>
                <c:pt idx="3">
                  <c:v>3. incorra sia di contrarre il Coronavirus che presentare un andamento più severo del tumore</c:v>
                </c:pt>
                <c:pt idx="4">
                  <c:v>4. non sia più a rischio rispetto ad altri bambini non oncologici</c:v>
                </c:pt>
              </c:strCache>
            </c:strRef>
          </c:cat>
          <c:val>
            <c:numRef>
              <c:f>Foglio1!$J$1:$J$5</c:f>
              <c:numCache>
                <c:formatCode>0%</c:formatCode>
                <c:ptCount val="5"/>
                <c:pt idx="1">
                  <c:v>0.19</c:v>
                </c:pt>
                <c:pt idx="2">
                  <c:v>0.25</c:v>
                </c:pt>
                <c:pt idx="3">
                  <c:v>0.52</c:v>
                </c:pt>
                <c:pt idx="4">
                  <c:v>0.04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4688880"/>
        <c:axId val="374678544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1.sia esposto ad un maggior rischio di contrarre l'infezione da Coronavirus</c:v>
                      </c:pt>
                      <c:pt idx="2">
                        <c:v>2. vada incontro ad un andamento più severo della malattia tumorale</c:v>
                      </c:pt>
                      <c:pt idx="3">
                        <c:v>3. incorra sia di contrarre il Coronavirus che presentare un andamento più severo del tumore</c:v>
                      </c:pt>
                      <c:pt idx="4">
                        <c:v>4. non sia più a rischio rispetto ad altri bambini non oncologici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1.sia esposto ad un maggior rischio di contrarre l'infezione da Coronavirus</c:v>
                      </c:pt>
                      <c:pt idx="2">
                        <c:v>2. vada incontro ad un andamento più severo della malattia tumorale</c:v>
                      </c:pt>
                      <c:pt idx="3">
                        <c:v>3. incorra sia di contrarre il Coronavirus che presentare un andamento più severo del tumore</c:v>
                      </c:pt>
                      <c:pt idx="4">
                        <c:v>4. non sia più a rischio rispetto ad altri bambini non oncologici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1.sia esposto ad un maggior rischio di contrarre l'infezione da Coronavirus</c:v>
                      </c:pt>
                      <c:pt idx="2">
                        <c:v>2. vada incontro ad un andamento più severo della malattia tumorale</c:v>
                      </c:pt>
                      <c:pt idx="3">
                        <c:v>3. incorra sia di contrarre il Coronavirus che presentare un andamento più severo del tumore</c:v>
                      </c:pt>
                      <c:pt idx="4">
                        <c:v>4. non sia più a rischio rispetto ad altri bambini non oncologici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1.sia esposto ad un maggior rischio di contrarre l'infezione da Coronavirus</c:v>
                      </c:pt>
                      <c:pt idx="2">
                        <c:v>2. vada incontro ad un andamento più severo della malattia tumorale</c:v>
                      </c:pt>
                      <c:pt idx="3">
                        <c:v>3. incorra sia di contrarre il Coronavirus che presentare un andamento più severo del tumore</c:v>
                      </c:pt>
                      <c:pt idx="4">
                        <c:v>4. non sia più a rischio rispetto ad altri bambini non oncologici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1.sia esposto ad un maggior rischio di contrarre l'infezione da Coronavirus</c:v>
                      </c:pt>
                      <c:pt idx="2">
                        <c:v>2. vada incontro ad un andamento più severo della malattia tumorale</c:v>
                      </c:pt>
                      <c:pt idx="3">
                        <c:v>3. incorra sia di contrarre il Coronavirus che presentare un andamento più severo del tumore</c:v>
                      </c:pt>
                      <c:pt idx="4">
                        <c:v>4. non sia più a rischio rispetto ad altri bambini non oncologici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Foglio1!$F$1:$F$5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5"/>
                <c:order val="5"/>
                <c:spPr>
                  <a:solidFill>
                    <a:schemeClr val="accent6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1.sia esposto ad un maggior rischio di contrarre l'infezione da Coronavirus</c:v>
                      </c:pt>
                      <c:pt idx="2">
                        <c:v>2. vada incontro ad un andamento più severo della malattia tumorale</c:v>
                      </c:pt>
                      <c:pt idx="3">
                        <c:v>3. incorra sia di contrarre il Coronavirus che presentare un andamento più severo del tumore</c:v>
                      </c:pt>
                      <c:pt idx="4">
                        <c:v>4. non sia più a rischio rispetto ad altri bambini non oncologici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Foglio1!$G$1:$G$5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6"/>
                <c:order val="6"/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1.sia esposto ad un maggior rischio di contrarre l'infezione da Coronavirus</c:v>
                      </c:pt>
                      <c:pt idx="2">
                        <c:v>2. vada incontro ad un andamento più severo della malattia tumorale</c:v>
                      </c:pt>
                      <c:pt idx="3">
                        <c:v>3. incorra sia di contrarre il Coronavirus che presentare un andamento più severo del tumore</c:v>
                      </c:pt>
                      <c:pt idx="4">
                        <c:v>4. non sia più a rischio rispetto ad altri bambini non oncologici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Foglio1!$H$1:$H$5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7"/>
                <c:order val="7"/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1.sia esposto ad un maggior rischio di contrarre l'infezione da Coronavirus</c:v>
                      </c:pt>
                      <c:pt idx="2">
                        <c:v>2. vada incontro ad un andamento più severo della malattia tumorale</c:v>
                      </c:pt>
                      <c:pt idx="3">
                        <c:v>3. incorra sia di contrarre il Coronavirus che presentare un andamento più severo del tumore</c:v>
                      </c:pt>
                      <c:pt idx="4">
                        <c:v>4. non sia più a rischio rispetto ad altri bambini non oncologici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Foglio1!$I$1:$I$5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</c:ext>
        </c:extLst>
      </c:bar3DChart>
      <c:catAx>
        <c:axId val="374688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4678544"/>
        <c:crosses val="autoZero"/>
        <c:auto val="1"/>
        <c:lblAlgn val="ctr"/>
        <c:lblOffset val="100"/>
        <c:noMultiLvlLbl val="0"/>
      </c:catAx>
      <c:valAx>
        <c:axId val="374678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4688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20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it-IT" sz="20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Sempre considerando la pandemia da Coronavirus, per </a:t>
            </a:r>
            <a:r>
              <a:rPr lang="it-IT" sz="20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Suo Figlio/a con malattia tumorale pensa che sia più opportuno rimandare:</a:t>
            </a:r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Foglio1!$A$1:$A$5</c:f>
              <c:strCache>
                <c:ptCount val="5"/>
                <c:pt idx="1">
                  <c:v>1. le visite mediche non urgenti</c:v>
                </c:pt>
                <c:pt idx="2">
                  <c:v>2. i trattamenti non urgenti</c:v>
                </c:pt>
                <c:pt idx="3">
                  <c:v>3. le visite e i trattamenti non urgenti</c:v>
                </c:pt>
                <c:pt idx="4">
                  <c:v>4. né le visite e né i trattamenti non urgenti</c:v>
                </c:pt>
              </c:strCache>
            </c:strRef>
          </c:cat>
          <c:val>
            <c:numRef>
              <c:f>Foglio1!$F$1:$F$5</c:f>
              <c:numCache>
                <c:formatCode>0%</c:formatCode>
                <c:ptCount val="5"/>
                <c:pt idx="1">
                  <c:v>0.19</c:v>
                </c:pt>
                <c:pt idx="2">
                  <c:v>0.34</c:v>
                </c:pt>
                <c:pt idx="3">
                  <c:v>0.26</c:v>
                </c:pt>
                <c:pt idx="4">
                  <c:v>0.21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4685072"/>
        <c:axId val="374685616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le visite mediche non urgenti</c:v>
                      </c:pt>
                      <c:pt idx="2">
                        <c:v>2. i trattamenti non urgenti</c:v>
                      </c:pt>
                      <c:pt idx="3">
                        <c:v>3. le visite e i trattamenti non urgenti</c:v>
                      </c:pt>
                      <c:pt idx="4">
                        <c:v>4. né le visite e né i trattamenti non urgenti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le visite mediche non urgenti</c:v>
                      </c:pt>
                      <c:pt idx="2">
                        <c:v>2. i trattamenti non urgenti</c:v>
                      </c:pt>
                      <c:pt idx="3">
                        <c:v>3. le visite e i trattamenti non urgenti</c:v>
                      </c:pt>
                      <c:pt idx="4">
                        <c:v>4. né le visite e né i trattamenti non urgenti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le visite mediche non urgenti</c:v>
                      </c:pt>
                      <c:pt idx="2">
                        <c:v>2. i trattamenti non urgenti</c:v>
                      </c:pt>
                      <c:pt idx="3">
                        <c:v>3. le visite e i trattamenti non urgenti</c:v>
                      </c:pt>
                      <c:pt idx="4">
                        <c:v>4. né le visite e né i trattamenti non urgenti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le visite mediche non urgenti</c:v>
                      </c:pt>
                      <c:pt idx="2">
                        <c:v>2. i trattamenti non urgenti</c:v>
                      </c:pt>
                      <c:pt idx="3">
                        <c:v>3. le visite e i trattamenti non urgenti</c:v>
                      </c:pt>
                      <c:pt idx="4">
                        <c:v>4. né le visite e né i trattamenti non urgenti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</c:ext>
        </c:extLst>
      </c:bar3DChart>
      <c:catAx>
        <c:axId val="374685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4685616"/>
        <c:crosses val="autoZero"/>
        <c:auto val="1"/>
        <c:lblAlgn val="ctr"/>
        <c:lblOffset val="100"/>
        <c:noMultiLvlLbl val="0"/>
      </c:catAx>
      <c:valAx>
        <c:axId val="374685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468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20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Quali ritiene le terapie anti-tumorali che maggiormente tendono ad indebolire un bambino/a con una malattia </a:t>
            </a:r>
            <a:r>
              <a:rPr lang="it-IT" sz="20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tumorale?</a:t>
            </a:r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Foglio1!$A$1:$A$6</c:f>
              <c:strCache>
                <c:ptCount val="6"/>
                <c:pt idx="1">
                  <c:v>1. La chemioterapia</c:v>
                </c:pt>
                <c:pt idx="2">
                  <c:v>2. La radioterapia</c:v>
                </c:pt>
                <c:pt idx="3">
                  <c:v>3. La terapia ormonale</c:v>
                </c:pt>
                <c:pt idx="4">
                  <c:v>4. Tutte quante le terapie contro le malattie tumorali</c:v>
                </c:pt>
                <c:pt idx="5">
                  <c:v>5. Nessuna, se ben utilizzate</c:v>
                </c:pt>
              </c:strCache>
            </c:strRef>
          </c:cat>
          <c:val>
            <c:numRef>
              <c:f>Foglio1!$F$1:$F$6</c:f>
              <c:numCache>
                <c:formatCode>0%</c:formatCode>
                <c:ptCount val="6"/>
                <c:pt idx="1">
                  <c:v>0.24</c:v>
                </c:pt>
                <c:pt idx="2">
                  <c:v>0.16</c:v>
                </c:pt>
                <c:pt idx="3">
                  <c:v>0.15</c:v>
                </c:pt>
                <c:pt idx="4">
                  <c:v>0.33</c:v>
                </c:pt>
                <c:pt idx="5">
                  <c:v>0.12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4686160"/>
        <c:axId val="374691056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Foglio1!$A$1:$A$6</c15:sqref>
                        </c15:formulaRef>
                      </c:ext>
                    </c:extLst>
                    <c:strCache>
                      <c:ptCount val="6"/>
                      <c:pt idx="1">
                        <c:v>1. La chemioterapia</c:v>
                      </c:pt>
                      <c:pt idx="2">
                        <c:v>2. La radioterapia</c:v>
                      </c:pt>
                      <c:pt idx="3">
                        <c:v>3. La terapia ormonale</c:v>
                      </c:pt>
                      <c:pt idx="4">
                        <c:v>4. Tutte quante le terapie contro le malattie tumorali</c:v>
                      </c:pt>
                      <c:pt idx="5">
                        <c:v>5. Nessuna, se ben utilizzate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Foglio1!$A$1:$A$6</c15:sqref>
                        </c15:formulaRef>
                      </c:ext>
                    </c:extLst>
                    <c:strCache>
                      <c:ptCount val="6"/>
                      <c:pt idx="1">
                        <c:v>1. La chemioterapia</c:v>
                      </c:pt>
                      <c:pt idx="2">
                        <c:v>2. La radioterapia</c:v>
                      </c:pt>
                      <c:pt idx="3">
                        <c:v>3. La terapia ormonale</c:v>
                      </c:pt>
                      <c:pt idx="4">
                        <c:v>4. Tutte quante le terapie contro le malattie tumorali</c:v>
                      </c:pt>
                      <c:pt idx="5">
                        <c:v>5. Nessuna, se ben utilizzate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Foglio1!$A$1:$A$6</c15:sqref>
                        </c15:formulaRef>
                      </c:ext>
                    </c:extLst>
                    <c:strCache>
                      <c:ptCount val="6"/>
                      <c:pt idx="1">
                        <c:v>1. La chemioterapia</c:v>
                      </c:pt>
                      <c:pt idx="2">
                        <c:v>2. La radioterapia</c:v>
                      </c:pt>
                      <c:pt idx="3">
                        <c:v>3. La terapia ormonale</c:v>
                      </c:pt>
                      <c:pt idx="4">
                        <c:v>4. Tutte quante le terapie contro le malattie tumorali</c:v>
                      </c:pt>
                      <c:pt idx="5">
                        <c:v>5. Nessuna, se ben utilizzate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Foglio1!$A$1:$A$6</c15:sqref>
                        </c15:formulaRef>
                      </c:ext>
                    </c:extLst>
                    <c:strCache>
                      <c:ptCount val="6"/>
                      <c:pt idx="1">
                        <c:v>1. La chemioterapia</c:v>
                      </c:pt>
                      <c:pt idx="2">
                        <c:v>2. La radioterapia</c:v>
                      </c:pt>
                      <c:pt idx="3">
                        <c:v>3. La terapia ormonale</c:v>
                      </c:pt>
                      <c:pt idx="4">
                        <c:v>4. Tutte quante le terapie contro le malattie tumorali</c:v>
                      </c:pt>
                      <c:pt idx="5">
                        <c:v>5. Nessuna, se ben utilizzate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</c15:ser>
            </c15:filteredBarSeries>
          </c:ext>
        </c:extLst>
      </c:bar3DChart>
      <c:catAx>
        <c:axId val="374686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4691056"/>
        <c:crosses val="autoZero"/>
        <c:auto val="1"/>
        <c:lblAlgn val="ctr"/>
        <c:lblOffset val="100"/>
        <c:noMultiLvlLbl val="0"/>
      </c:catAx>
      <c:valAx>
        <c:axId val="374691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4686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20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Con la pandemia da Coronavirus, </a:t>
            </a:r>
            <a:r>
              <a:rPr lang="it-IT" sz="20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è </a:t>
            </a:r>
            <a:r>
              <a:rPr lang="it-IT" sz="20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giustificabile l'interruzione </a:t>
            </a:r>
            <a:r>
              <a:rPr lang="it-IT" sz="20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o </a:t>
            </a:r>
            <a:r>
              <a:rPr lang="it-IT" sz="20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rinvio di una terapia oncologica? </a:t>
            </a:r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Foglio1!$A$1:$A$4</c:f>
              <c:strCache>
                <c:ptCount val="4"/>
                <c:pt idx="1">
                  <c:v>1. Sì, senz'altro</c:v>
                </c:pt>
                <c:pt idx="2">
                  <c:v>2. Sì, ma solo nei casi non urgenti</c:v>
                </c:pt>
                <c:pt idx="3">
                  <c:v>3. No, mai</c:v>
                </c:pt>
              </c:strCache>
            </c:strRef>
          </c:cat>
          <c:val>
            <c:numRef>
              <c:f>Foglio1!$E$1:$E$4</c:f>
              <c:numCache>
                <c:formatCode>0%</c:formatCode>
                <c:ptCount val="4"/>
                <c:pt idx="1">
                  <c:v>0.35</c:v>
                </c:pt>
                <c:pt idx="2">
                  <c:v>0.41</c:v>
                </c:pt>
                <c:pt idx="3">
                  <c:v>0.24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4691600"/>
        <c:axId val="374676912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Sì, senz'altro</c:v>
                      </c:pt>
                      <c:pt idx="2">
                        <c:v>2. Sì, ma solo nei casi non urgenti</c:v>
                      </c:pt>
                      <c:pt idx="3">
                        <c:v>3. No, mai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Sì, senz'altro</c:v>
                      </c:pt>
                      <c:pt idx="2">
                        <c:v>2. Sì, ma solo nei casi non urgenti</c:v>
                      </c:pt>
                      <c:pt idx="3">
                        <c:v>3. No, mai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Sì, senz'altro</c:v>
                      </c:pt>
                      <c:pt idx="2">
                        <c:v>2. Sì, ma solo nei casi non urgenti</c:v>
                      </c:pt>
                      <c:pt idx="3">
                        <c:v>3. No, mai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</c:ext>
        </c:extLst>
      </c:bar3DChart>
      <c:catAx>
        <c:axId val="374691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4676912"/>
        <c:crosses val="autoZero"/>
        <c:auto val="1"/>
        <c:lblAlgn val="ctr"/>
        <c:lblOffset val="100"/>
        <c:noMultiLvlLbl val="0"/>
      </c:catAx>
      <c:valAx>
        <c:axId val="374676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469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 5 Tenendo</a:t>
            </a:r>
            <a:r>
              <a:rPr lang="it-IT" sz="20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sempre in considerazione l'infezione da Coronavirus, un bambino/a se sottoposto a trattamenti chemioterapici con conseguente immunosoppressione:</a:t>
            </a:r>
            <a:endParaRPr lang="it-IT" sz="2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Foglio1!$A$1:$A$5</c:f>
              <c:strCache>
                <c:ptCount val="5"/>
                <c:pt idx="1">
                  <c:v>1. presenta più complicanze</c:v>
                </c:pt>
                <c:pt idx="2">
                  <c:v>2. ha un andamento clinico peggiore</c:v>
                </c:pt>
                <c:pt idx="3">
                  <c:v>3. rischia maggiormente l'infezione da Coronavirus</c:v>
                </c:pt>
                <c:pt idx="4">
                  <c:v>4. non rischia nulla, se utilizzati in modo adeguato</c:v>
                </c:pt>
              </c:strCache>
            </c:strRef>
          </c:cat>
          <c:val>
            <c:numRef>
              <c:f>Foglio1!$F$1:$F$5</c:f>
              <c:numCache>
                <c:formatCode>0%</c:formatCode>
                <c:ptCount val="5"/>
                <c:pt idx="1">
                  <c:v>0.31</c:v>
                </c:pt>
                <c:pt idx="2">
                  <c:v>0.35</c:v>
                </c:pt>
                <c:pt idx="3">
                  <c:v>0.18</c:v>
                </c:pt>
                <c:pt idx="4">
                  <c:v>0.16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5286496"/>
        <c:axId val="375285408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presenta più complicanze</c:v>
                      </c:pt>
                      <c:pt idx="2">
                        <c:v>2. ha un andamento clinico peggiore</c:v>
                      </c:pt>
                      <c:pt idx="3">
                        <c:v>3. rischia maggiormente l'infezione da Coronavirus</c:v>
                      </c:pt>
                      <c:pt idx="4">
                        <c:v>4. non rischia nulla, se utilizzati in modo adeguato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presenta più complicanze</c:v>
                      </c:pt>
                      <c:pt idx="2">
                        <c:v>2. ha un andamento clinico peggiore</c:v>
                      </c:pt>
                      <c:pt idx="3">
                        <c:v>3. rischia maggiormente l'infezione da Coronavirus</c:v>
                      </c:pt>
                      <c:pt idx="4">
                        <c:v>4. non rischia nulla, se utilizzati in modo adeguato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presenta più complicanze</c:v>
                      </c:pt>
                      <c:pt idx="2">
                        <c:v>2. ha un andamento clinico peggiore</c:v>
                      </c:pt>
                      <c:pt idx="3">
                        <c:v>3. rischia maggiormente l'infezione da Coronavirus</c:v>
                      </c:pt>
                      <c:pt idx="4">
                        <c:v>4. non rischia nulla, se utilizzati in modo adeguato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presenta più complicanze</c:v>
                      </c:pt>
                      <c:pt idx="2">
                        <c:v>2. ha un andamento clinico peggiore</c:v>
                      </c:pt>
                      <c:pt idx="3">
                        <c:v>3. rischia maggiormente l'infezione da Coronavirus</c:v>
                      </c:pt>
                      <c:pt idx="4">
                        <c:v>4. non rischia nulla, se utilizzati in modo adeguato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</c:ext>
        </c:extLst>
      </c:bar3DChart>
      <c:catAx>
        <c:axId val="375286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5285408"/>
        <c:crosses val="autoZero"/>
        <c:auto val="1"/>
        <c:lblAlgn val="ctr"/>
        <c:lblOffset val="100"/>
        <c:noMultiLvlLbl val="0"/>
      </c:catAx>
      <c:valAx>
        <c:axId val="375285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5286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20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Nel caso di una infezione da Coronavirus in un bambino/a con malattia tumorale, il trattamento prioritario:</a:t>
            </a:r>
            <a:endParaRPr lang="it-IT" sz="2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Foglio1!$A$1:$A$5</c:f>
              <c:strCache>
                <c:ptCount val="5"/>
                <c:pt idx="1">
                  <c:v>1. è per l'infezione da Coronavirus</c:v>
                </c:pt>
                <c:pt idx="2">
                  <c:v>2. è per la malattia tumorale</c:v>
                </c:pt>
                <c:pt idx="3">
                  <c:v>3. è per entrambe le malattie</c:v>
                </c:pt>
                <c:pt idx="4">
                  <c:v>4. dipende dalla situazione</c:v>
                </c:pt>
              </c:strCache>
            </c:strRef>
          </c:cat>
          <c:val>
            <c:numRef>
              <c:f>Foglio1!$E$1:$E$5</c:f>
              <c:numCache>
                <c:formatCode>0%</c:formatCode>
                <c:ptCount val="5"/>
                <c:pt idx="1">
                  <c:v>0.18</c:v>
                </c:pt>
                <c:pt idx="2">
                  <c:v>0.21</c:v>
                </c:pt>
                <c:pt idx="3">
                  <c:v>0.55000000000000004</c:v>
                </c:pt>
                <c:pt idx="4">
                  <c:v>0.06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5293024"/>
        <c:axId val="37529792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è per l'infezione da Coronavirus</c:v>
                      </c:pt>
                      <c:pt idx="2">
                        <c:v>2. è per la malattia tumorale</c:v>
                      </c:pt>
                      <c:pt idx="3">
                        <c:v>3. è per entrambe le malattie</c:v>
                      </c:pt>
                      <c:pt idx="4">
                        <c:v>4. dipende dalla situazione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è per l'infezione da Coronavirus</c:v>
                      </c:pt>
                      <c:pt idx="2">
                        <c:v>2. è per la malattia tumorale</c:v>
                      </c:pt>
                      <c:pt idx="3">
                        <c:v>3. è per entrambe le malattie</c:v>
                      </c:pt>
                      <c:pt idx="4">
                        <c:v>4. dipende dalla situazione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è per l'infezione da Coronavirus</c:v>
                      </c:pt>
                      <c:pt idx="2">
                        <c:v>2. è per la malattia tumorale</c:v>
                      </c:pt>
                      <c:pt idx="3">
                        <c:v>3. è per entrambe le malattie</c:v>
                      </c:pt>
                      <c:pt idx="4">
                        <c:v>4. dipende dalla situazione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</c:ext>
        </c:extLst>
      </c:bar3DChart>
      <c:catAx>
        <c:axId val="375293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5297920"/>
        <c:crosses val="autoZero"/>
        <c:auto val="1"/>
        <c:lblAlgn val="ctr"/>
        <c:lblOffset val="100"/>
        <c:noMultiLvlLbl val="0"/>
      </c:catAx>
      <c:valAx>
        <c:axId val="375297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5293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20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Ritiene che questa pandemia da Coronavirus stia togliendo risorse ed attenzione ai piccoli malati di tumore?</a:t>
            </a:r>
            <a:endParaRPr lang="it-IT" sz="2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Foglio1!$A$1:$A$4</c:f>
              <c:strCache>
                <c:ptCount val="4"/>
                <c:pt idx="1">
                  <c:v>1. Sì, senza dubbio</c:v>
                </c:pt>
                <c:pt idx="2">
                  <c:v>2. No, non credo proprio</c:v>
                </c:pt>
                <c:pt idx="3">
                  <c:v>3. Non saprei</c:v>
                </c:pt>
              </c:strCache>
            </c:strRef>
          </c:cat>
          <c:val>
            <c:numRef>
              <c:f>Foglio1!$D$1:$D$4</c:f>
              <c:numCache>
                <c:formatCode>0%</c:formatCode>
                <c:ptCount val="4"/>
                <c:pt idx="1">
                  <c:v>0.74</c:v>
                </c:pt>
                <c:pt idx="2">
                  <c:v>0.21</c:v>
                </c:pt>
                <c:pt idx="3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5284320"/>
        <c:axId val="375287584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Sì, senza dubbio</c:v>
                      </c:pt>
                      <c:pt idx="2">
                        <c:v>2. No, non credo proprio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Sì, senza dubbio</c:v>
                      </c:pt>
                      <c:pt idx="2">
                        <c:v>2. No, non credo proprio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</c:ext>
        </c:extLst>
      </c:bar3DChart>
      <c:catAx>
        <c:axId val="375284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5287584"/>
        <c:crosses val="autoZero"/>
        <c:auto val="1"/>
        <c:lblAlgn val="ctr"/>
        <c:lblOffset val="100"/>
        <c:noMultiLvlLbl val="0"/>
      </c:catAx>
      <c:valAx>
        <c:axId val="375287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528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1044" cy="4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157" y="1"/>
            <a:ext cx="2951044" cy="4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algn="r"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372"/>
            <a:ext cx="2951044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157" y="9442372"/>
            <a:ext cx="2951044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algn="r"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FAEBA16-A367-4B02-BBCC-6EB7EAB149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2223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586" y="1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algn="r"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76F7CD-25B0-4CFF-B1E7-771608362E98}" type="datetimeFigureOut">
              <a:rPr lang="it-IT" altLang="it-IT"/>
              <a:pPr>
                <a:defRPr/>
              </a:pPr>
              <a:t>26/10/2020</a:t>
            </a:fld>
            <a:endParaRPr lang="it-IT" alt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35" y="4721975"/>
            <a:ext cx="5449531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794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586" y="9440794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algn="r"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273FC8-F717-4320-8208-09FBEE62100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67900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13F71-A3AB-4616-923B-7414EE5120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260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5EC15-0D7F-468B-ABEA-48747CA22A5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726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49E01-EC37-40B6-A22E-F239FD4573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826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3CF17-12B0-4C22-9D7F-99D75EBA737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510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1AB45-CAFA-4984-BBFB-0A296AA4F91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017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1BC49-5FBF-47E9-82D9-2F6803FAAA5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467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1A20D-AC41-408D-9AC5-234AD416E9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407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B6197-B1EC-43EF-9AC6-3AE0755F7C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77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0AA42-52E2-444F-8934-D6DDC91B4D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040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619F1-2F8D-4767-A252-BB332BE626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5983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98F15-C678-4F41-9C22-A3D6B60E05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703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7423D2C-EDC8-4207-9054-E1345A48EC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371720" name="Text Box 8"/>
          <p:cNvSpPr txBox="1">
            <a:spLocks noChangeArrowheads="1"/>
          </p:cNvSpPr>
          <p:nvPr/>
        </p:nvSpPr>
        <p:spPr bwMode="auto">
          <a:xfrm>
            <a:off x="2732396" y="5211529"/>
            <a:ext cx="3455987" cy="369332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it-IT" alt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Roma, Maggio 2020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Bambini con Tumore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462" y="1317649"/>
            <a:ext cx="3571875" cy="195262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178" y="3270274"/>
            <a:ext cx="2718436" cy="1608718"/>
          </a:xfrm>
          <a:prstGeom prst="rect">
            <a:avLst/>
          </a:prstGeom>
        </p:spPr>
      </p:pic>
      <p:sp>
        <p:nvSpPr>
          <p:cNvPr id="3" name="Ovale 2"/>
          <p:cNvSpPr/>
          <p:nvPr/>
        </p:nvSpPr>
        <p:spPr>
          <a:xfrm>
            <a:off x="2900889" y="2937737"/>
            <a:ext cx="5551546" cy="1099934"/>
          </a:xfrm>
          <a:prstGeom prst="ellipse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I </a:t>
            </a:r>
            <a:r>
              <a:rPr lang="it-IT" sz="2800" b="1" dirty="0" smtClean="0">
                <a:solidFill>
                  <a:srgbClr val="FF0000"/>
                </a:solidFill>
              </a:rPr>
              <a:t>Bambini con Tumore </a:t>
            </a:r>
            <a:r>
              <a:rPr lang="it-IT" sz="2800" b="1" dirty="0">
                <a:solidFill>
                  <a:srgbClr val="FF0000"/>
                </a:solidFill>
              </a:rPr>
              <a:t>e il Coronavirus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2"/>
          <p:cNvSpPr>
            <a:spLocks noChangeArrowheads="1"/>
          </p:cNvSpPr>
          <p:nvPr/>
        </p:nvSpPr>
        <p:spPr bwMode="auto">
          <a:xfrm>
            <a:off x="179388" y="188913"/>
            <a:ext cx="8839200" cy="6400800"/>
          </a:xfrm>
          <a:prstGeom prst="roundRect">
            <a:avLst>
              <a:gd name="adj" fmla="val 4458"/>
            </a:avLst>
          </a:prstGeom>
          <a:gradFill rotWithShape="0">
            <a:gsLst>
              <a:gs pos="0">
                <a:schemeClr val="bg1"/>
              </a:gs>
              <a:gs pos="50000">
                <a:srgbClr val="B7DBFF"/>
              </a:gs>
              <a:gs pos="100000">
                <a:schemeClr val="bg1"/>
              </a:gs>
            </a:gsLst>
            <a:lin ang="5400000" scaled="1"/>
          </a:gradFill>
          <a:ln w="25400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it-IT" altLang="it-IT" dirty="0">
              <a:latin typeface="Arial" panose="020B0604020202020204" pitchFamily="34" charset="0"/>
            </a:endParaRPr>
          </a:p>
        </p:txBody>
      </p:sp>
      <p:pic>
        <p:nvPicPr>
          <p:cNvPr id="56323" name="Picture 3" descr="log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56288"/>
            <a:ext cx="973138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4" name="Picture 4" descr="logocomplet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589588"/>
            <a:ext cx="1117600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5400000" algn="ctr" rotWithShape="0">
                    <a:srgbClr val="3399FF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56326" name="Text Box 7"/>
          <p:cNvSpPr txBox="1">
            <a:spLocks noChangeArrowheads="1"/>
          </p:cNvSpPr>
          <p:nvPr/>
        </p:nvSpPr>
        <p:spPr bwMode="auto">
          <a:xfrm>
            <a:off x="1042988" y="90488"/>
            <a:ext cx="6913562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it-IT" altLang="it-IT" sz="1800" b="1">
                <a:solidFill>
                  <a:srgbClr val="3333FF"/>
                </a:solidFill>
              </a:rPr>
              <a:t>DATANALYSIS </a:t>
            </a:r>
          </a:p>
        </p:txBody>
      </p:sp>
      <p:pic>
        <p:nvPicPr>
          <p:cNvPr id="56327" name="Picture 8" descr="DN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00" y="692150"/>
            <a:ext cx="15430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8" name="Comment 9"/>
          <p:cNvSpPr>
            <a:spLocks noChangeArrowheads="1"/>
          </p:cNvSpPr>
          <p:nvPr/>
        </p:nvSpPr>
        <p:spPr bwMode="auto">
          <a:xfrm>
            <a:off x="5247164" y="853849"/>
            <a:ext cx="2971800" cy="2770188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DATANALYSIS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Viale Pinturicchio 31  -00196 Roma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Tf.   06 37353740  r.a.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Fax  06 3725897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Email: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i.leonardi@datanalysis.it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t.lachi@datanalysis.it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t.torri@datanalysis.it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www.datanalysis.it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200" b="1">
              <a:solidFill>
                <a:srgbClr val="000000"/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68" y="2732088"/>
            <a:ext cx="4304528" cy="2353142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846" y="3935803"/>
            <a:ext cx="2718436" cy="160871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Bambini con Tumore </a:t>
            </a:r>
            <a:r>
              <a:rPr lang="it-IT" altLang="it-IT" sz="2000" b="1" dirty="0">
                <a:solidFill>
                  <a:srgbClr val="3333FF"/>
                </a:solidFill>
              </a:rPr>
              <a:t>e il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Coronavirus</a:t>
            </a:r>
            <a:endParaRPr lang="it-IT" altLang="it-IT" sz="2000" dirty="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</a:p>
        </p:txBody>
      </p:sp>
      <p:sp>
        <p:nvSpPr>
          <p:cNvPr id="2" name="Rettangolo arrotondato 1"/>
          <p:cNvSpPr/>
          <p:nvPr/>
        </p:nvSpPr>
        <p:spPr>
          <a:xfrm>
            <a:off x="774280" y="918125"/>
            <a:ext cx="374452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Caratteristiche e note relative all’indagine conoscitiva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674443" y="2243168"/>
            <a:ext cx="7849089" cy="30072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70C0"/>
                </a:solidFill>
              </a:rPr>
              <a:t>Questa indagine conoscitiva è stata realizzata                                              nel periodo </a:t>
            </a:r>
            <a:r>
              <a:rPr lang="it-IT" b="1" dirty="0" smtClean="0">
                <a:solidFill>
                  <a:srgbClr val="0070C0"/>
                </a:solidFill>
              </a:rPr>
              <a:t>3/5/2020 </a:t>
            </a:r>
            <a:r>
              <a:rPr lang="it-IT" b="1" dirty="0">
                <a:solidFill>
                  <a:srgbClr val="0070C0"/>
                </a:solidFill>
              </a:rPr>
              <a:t>– </a:t>
            </a:r>
            <a:r>
              <a:rPr lang="it-IT" b="1" dirty="0" smtClean="0">
                <a:solidFill>
                  <a:srgbClr val="0070C0"/>
                </a:solidFill>
              </a:rPr>
              <a:t>14/5/2020</a:t>
            </a:r>
            <a:r>
              <a:rPr lang="it-IT" b="1" dirty="0">
                <a:solidFill>
                  <a:srgbClr val="0070C0"/>
                </a:solidFill>
              </a:rPr>
              <a:t>.</a:t>
            </a:r>
          </a:p>
          <a:p>
            <a:pPr algn="ctr"/>
            <a:endParaRPr lang="it-IT" b="1" dirty="0">
              <a:solidFill>
                <a:srgbClr val="0070C0"/>
              </a:solidFill>
            </a:endParaRPr>
          </a:p>
          <a:p>
            <a:pPr algn="ctr"/>
            <a:r>
              <a:rPr lang="it-IT" b="1" dirty="0">
                <a:solidFill>
                  <a:srgbClr val="0070C0"/>
                </a:solidFill>
              </a:rPr>
              <a:t>Le interviste sono state realizzate inviando il questionario                           alle Email di </a:t>
            </a:r>
            <a:r>
              <a:rPr lang="it-IT" b="1" dirty="0" smtClean="0">
                <a:solidFill>
                  <a:srgbClr val="0070C0"/>
                </a:solidFill>
              </a:rPr>
              <a:t>100 Genitori con Figli con malattia tumorale                                                     </a:t>
            </a:r>
            <a:r>
              <a:rPr lang="it-IT" b="1" dirty="0">
                <a:solidFill>
                  <a:srgbClr val="0070C0"/>
                </a:solidFill>
              </a:rPr>
              <a:t>(selezionati dalla banca dati di </a:t>
            </a:r>
            <a:r>
              <a:rPr lang="it-IT" b="1" dirty="0" err="1">
                <a:solidFill>
                  <a:srgbClr val="0070C0"/>
                </a:solidFill>
              </a:rPr>
              <a:t>Datanalysis</a:t>
            </a:r>
            <a:r>
              <a:rPr lang="it-IT" b="1" dirty="0">
                <a:solidFill>
                  <a:srgbClr val="0070C0"/>
                </a:solidFill>
              </a:rPr>
              <a:t>)                                          distribuiti sull’intero territorio nazionale,                                              rispettando le normative sulla Legge sulla Privacy.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47885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Bambini con Tumore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113338" y="5182221"/>
            <a:ext cx="313055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400" b="1" dirty="0" smtClean="0">
                <a:solidFill>
                  <a:srgbClr val="FF0000"/>
                </a:solidFill>
              </a:rPr>
              <a:t> 100 Genitori con Figli con Tumore</a:t>
            </a:r>
            <a:endParaRPr lang="it-IT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4" name="Gra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272199"/>
              </p:ext>
            </p:extLst>
          </p:nvPr>
        </p:nvGraphicFramePr>
        <p:xfrm>
          <a:off x="251400" y="620610"/>
          <a:ext cx="8678288" cy="4392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36430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Bambini con Tumore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113338" y="5182221"/>
            <a:ext cx="313055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400" b="1" dirty="0" smtClean="0">
                <a:solidFill>
                  <a:srgbClr val="FF0000"/>
                </a:solidFill>
              </a:rPr>
              <a:t> 100 Genitori con Figli con Tumore</a:t>
            </a:r>
            <a:endParaRPr lang="it-IT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03247"/>
              </p:ext>
            </p:extLst>
          </p:nvPr>
        </p:nvGraphicFramePr>
        <p:xfrm>
          <a:off x="539440" y="557213"/>
          <a:ext cx="8065120" cy="4456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976638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Bambini con Tumore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078604" y="5237473"/>
            <a:ext cx="313055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400" b="1" dirty="0" smtClean="0">
                <a:solidFill>
                  <a:srgbClr val="FF0000"/>
                </a:solidFill>
              </a:rPr>
              <a:t> 100 Genitori con Figli con Tumore</a:t>
            </a:r>
            <a:endParaRPr lang="it-IT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6822073"/>
              </p:ext>
            </p:extLst>
          </p:nvPr>
        </p:nvGraphicFramePr>
        <p:xfrm>
          <a:off x="539440" y="557213"/>
          <a:ext cx="8137130" cy="4593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44545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Bambini con Tumore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078604" y="5237473"/>
            <a:ext cx="313055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400" b="1" dirty="0" smtClean="0">
                <a:solidFill>
                  <a:srgbClr val="FF0000"/>
                </a:solidFill>
              </a:rPr>
              <a:t> 100 Genitori con Figli con Tumore</a:t>
            </a:r>
            <a:endParaRPr lang="it-IT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09350"/>
              </p:ext>
            </p:extLst>
          </p:nvPr>
        </p:nvGraphicFramePr>
        <p:xfrm>
          <a:off x="467430" y="557213"/>
          <a:ext cx="8281150" cy="4561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21309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Bambini con Tumore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4969669" y="5213661"/>
            <a:ext cx="313055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400" b="1" dirty="0" smtClean="0">
                <a:solidFill>
                  <a:srgbClr val="FF0000"/>
                </a:solidFill>
              </a:rPr>
              <a:t> 100 Genitori con Figli con Tumore</a:t>
            </a:r>
            <a:endParaRPr lang="it-IT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31147"/>
              </p:ext>
            </p:extLst>
          </p:nvPr>
        </p:nvGraphicFramePr>
        <p:xfrm>
          <a:off x="395420" y="492442"/>
          <a:ext cx="8425170" cy="4668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93905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Bambini con Tumore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4969669" y="5213661"/>
            <a:ext cx="313055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400" b="1" dirty="0" smtClean="0">
                <a:solidFill>
                  <a:srgbClr val="FF0000"/>
                </a:solidFill>
              </a:rPr>
              <a:t> 100 Genitori con Figli con Tumore</a:t>
            </a:r>
            <a:endParaRPr lang="it-IT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1480105"/>
              </p:ext>
            </p:extLst>
          </p:nvPr>
        </p:nvGraphicFramePr>
        <p:xfrm>
          <a:off x="539440" y="620610"/>
          <a:ext cx="8065120" cy="4493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45979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Bambini con Tumore </a:t>
            </a:r>
            <a:r>
              <a:rPr lang="it-IT" altLang="it-IT" sz="2000" b="1" dirty="0">
                <a:solidFill>
                  <a:srgbClr val="3333FF"/>
                </a:solidFill>
              </a:rPr>
              <a:t>e il Coronavirus                                                                               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4969669" y="5213661"/>
            <a:ext cx="313055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400" b="1" dirty="0" smtClean="0">
                <a:solidFill>
                  <a:srgbClr val="FF0000"/>
                </a:solidFill>
              </a:rPr>
              <a:t> 100 Genitori con Figli con Tumore</a:t>
            </a:r>
            <a:endParaRPr lang="it-IT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4855737"/>
              </p:ext>
            </p:extLst>
          </p:nvPr>
        </p:nvGraphicFramePr>
        <p:xfrm>
          <a:off x="611450" y="557213"/>
          <a:ext cx="7993110" cy="4458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26572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26072</TotalTime>
  <Words>371</Words>
  <Application>Microsoft Office PowerPoint</Application>
  <PresentationFormat>Presentazione su schermo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prisma ottica e fotografia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lorenzo battaglioli</dc:creator>
  <cp:lastModifiedBy>Ivano</cp:lastModifiedBy>
  <cp:revision>1923</cp:revision>
  <cp:lastPrinted>2020-10-26T15:44:50Z</cp:lastPrinted>
  <dcterms:created xsi:type="dcterms:W3CDTF">2006-03-03T16:20:51Z</dcterms:created>
  <dcterms:modified xsi:type="dcterms:W3CDTF">2020-10-26T15:45:50Z</dcterms:modified>
</cp:coreProperties>
</file>