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860" r:id="rId2"/>
    <p:sldId id="1072" r:id="rId3"/>
    <p:sldId id="1074" r:id="rId4"/>
    <p:sldId id="1075" r:id="rId5"/>
    <p:sldId id="1076" r:id="rId6"/>
  </p:sldIdLst>
  <p:sldSz cx="9144000" cy="6858000" type="screen4x3"/>
  <p:notesSz cx="6807200" cy="99393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0000"/>
    <a:srgbClr val="660033"/>
    <a:srgbClr val="FFFF99"/>
    <a:srgbClr val="000099"/>
    <a:srgbClr val="993366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0" autoAdjust="0"/>
    <p:restoredTop sz="94213" autoAdjust="0"/>
  </p:normalViewPr>
  <p:slideViewPr>
    <p:cSldViewPr>
      <p:cViewPr varScale="1">
        <p:scale>
          <a:sx n="84" d="100"/>
          <a:sy n="84" d="100"/>
        </p:scale>
        <p:origin x="1531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8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In qualità di </a:t>
            </a:r>
            <a:r>
              <a:rPr lang="it-IT" sz="1800" b="1" baseline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Caregiver</a:t>
            </a:r>
            <a:r>
              <a:rPr lang="it-IT" sz="18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che modo si sentirebbe supportato ed aiutato nella gestione del Suo familiare affetto da Mieloma Multiplo?</a:t>
            </a:r>
            <a:endParaRPr lang="it-IT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10926236503239699"/>
          <c:y val="1.99834520233245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Foglio1!$G$1</c:f>
              <c:strCache>
                <c:ptCount val="1"/>
                <c:pt idx="0">
                  <c:v>Percentuale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21%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3%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Foglio1!$A$2:$F$7</c:f>
              <c:strCache>
                <c:ptCount val="6"/>
                <c:pt idx="0">
                  <c:v>1.Con una presenza maggiore dell'assistenza domiciliare</c:v>
                </c:pt>
                <c:pt idx="1">
                  <c:v>2. Con ambulatori dedicati con operatori sanitari specializzati</c:v>
                </c:pt>
                <c:pt idx="2">
                  <c:v>3. Con un più adeguato servizio di trasporto in ospedale</c:v>
                </c:pt>
                <c:pt idx="3">
                  <c:v>4. Con prestazioni a domicilio di infusioni di farmaci ospedalieri</c:v>
                </c:pt>
                <c:pt idx="4">
                  <c:v>5. Con un più ampio sostegno psicologico e sociale</c:v>
                </c:pt>
                <c:pt idx="5">
                  <c:v>6. Altro</c:v>
                </c:pt>
              </c:strCache>
            </c:strRef>
          </c:cat>
          <c:val>
            <c:numRef>
              <c:f>Foglio1!$G$2:$G$7</c:f>
              <c:numCache>
                <c:formatCode>General</c:formatCode>
                <c:ptCount val="6"/>
                <c:pt idx="0">
                  <c:v>34</c:v>
                </c:pt>
                <c:pt idx="1">
                  <c:v>26</c:v>
                </c:pt>
                <c:pt idx="2">
                  <c:v>7</c:v>
                </c:pt>
                <c:pt idx="3">
                  <c:v>9</c:v>
                </c:pt>
                <c:pt idx="4">
                  <c:v>21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Foglio1!$H$1</c:f>
              <c:strCache>
                <c:ptCount val="1"/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Foglio1!$A$2:$F$7</c:f>
              <c:strCache>
                <c:ptCount val="6"/>
                <c:pt idx="0">
                  <c:v>1.Con una presenza maggiore dell'assistenza domiciliare</c:v>
                </c:pt>
                <c:pt idx="1">
                  <c:v>2. Con ambulatori dedicati con operatori sanitari specializzati</c:v>
                </c:pt>
                <c:pt idx="2">
                  <c:v>3. Con un più adeguato servizio di trasporto in ospedale</c:v>
                </c:pt>
                <c:pt idx="3">
                  <c:v>4. Con prestazioni a domicilio di infusioni di farmaci ospedalieri</c:v>
                </c:pt>
                <c:pt idx="4">
                  <c:v>5. Con un più ampio sostegno psicologico e sociale</c:v>
                </c:pt>
                <c:pt idx="5">
                  <c:v>6. Altro</c:v>
                </c:pt>
              </c:strCache>
            </c:strRef>
          </c:cat>
          <c:val>
            <c:numRef>
              <c:f>Foglio1!$H$2:$H$7</c:f>
              <c:numCache>
                <c:formatCode>General</c:formatCode>
                <c:ptCount val="6"/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563700176"/>
        <c:axId val="-564425520"/>
        <c:axId val="0"/>
      </c:bar3DChart>
      <c:catAx>
        <c:axId val="-563700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564425520"/>
        <c:crosses val="autoZero"/>
        <c:auto val="1"/>
        <c:lblAlgn val="ctr"/>
        <c:lblOffset val="100"/>
        <c:noMultiLvlLbl val="0"/>
      </c:catAx>
      <c:valAx>
        <c:axId val="-564425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563700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BBE0E3">
        <a:lumMod val="90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1" dirty="0" smtClean="0">
                <a:solidFill>
                  <a:srgbClr val="FF0000"/>
                </a:solidFill>
              </a:rPr>
              <a:t>DM 2 Quali </a:t>
            </a:r>
            <a:r>
              <a:rPr lang="it-IT" sz="1800" b="1" dirty="0">
                <a:solidFill>
                  <a:srgbClr val="FF0000"/>
                </a:solidFill>
              </a:rPr>
              <a:t>sono le principali complicanze</a:t>
            </a:r>
            <a:r>
              <a:rPr lang="it-IT" sz="1800" b="1" baseline="0" dirty="0">
                <a:solidFill>
                  <a:srgbClr val="FF0000"/>
                </a:solidFill>
              </a:rPr>
              <a:t> e difficoltà che deve affrontare nell'assistenza al Suo familiare </a:t>
            </a:r>
            <a:r>
              <a:rPr lang="it-IT" sz="1800" b="1" baseline="0" dirty="0" smtClean="0">
                <a:solidFill>
                  <a:srgbClr val="FF0000"/>
                </a:solidFill>
              </a:rPr>
              <a:t>                          con </a:t>
            </a:r>
            <a:r>
              <a:rPr lang="it-IT" sz="1800" b="1" baseline="0" dirty="0">
                <a:solidFill>
                  <a:srgbClr val="FF0000"/>
                </a:solidFill>
              </a:rPr>
              <a:t>Mieloma Multiplo?</a:t>
            </a:r>
            <a:endParaRPr lang="it-IT" sz="1800" b="1" dirty="0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8"/>
          <c:order val="8"/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00FF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Foglio1!$A$1:$A$8</c:f>
              <c:strCache>
                <c:ptCount val="8"/>
                <c:pt idx="1">
                  <c:v>1. La disabilità sempre più presente</c:v>
                </c:pt>
                <c:pt idx="2">
                  <c:v>2. La comparsa di infezioni frequenti</c:v>
                </c:pt>
                <c:pt idx="3">
                  <c:v>3. Il dolore spesso ingravescente</c:v>
                </c:pt>
                <c:pt idx="4">
                  <c:v>4. Gli esami clinici ripetuti/Le periodiche visite di controllo</c:v>
                </c:pt>
                <c:pt idx="5">
                  <c:v>5. La necessità di terapie in ambito ospedaliero</c:v>
                </c:pt>
                <c:pt idx="6">
                  <c:v>6. Le difficoltà economiche legate all'assenza dal proprio lavoro e dal peso dell'assistenza </c:v>
                </c:pt>
                <c:pt idx="7">
                  <c:v>7. Altro</c:v>
                </c:pt>
              </c:strCache>
            </c:strRef>
          </c:cat>
          <c:val>
            <c:numRef>
              <c:f>Foglio1!$J$1:$J$8</c:f>
              <c:numCache>
                <c:formatCode>0%</c:formatCode>
                <c:ptCount val="8"/>
                <c:pt idx="1">
                  <c:v>0.21</c:v>
                </c:pt>
                <c:pt idx="2">
                  <c:v>0.13</c:v>
                </c:pt>
                <c:pt idx="3">
                  <c:v>0.18</c:v>
                </c:pt>
                <c:pt idx="4">
                  <c:v>0.16</c:v>
                </c:pt>
                <c:pt idx="5">
                  <c:v>0.12</c:v>
                </c:pt>
                <c:pt idx="6">
                  <c:v>0.18</c:v>
                </c:pt>
                <c:pt idx="7">
                  <c:v>0.02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453352336"/>
        <c:axId val="-45335505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5"/>
                <c:order val="5"/>
                <c:spPr>
                  <a:solidFill>
                    <a:schemeClr val="accent6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Foglio1!$G$1:$G$8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6"/>
                <c:order val="6"/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Foglio1!$H$1:$H$8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7"/>
                <c:order val="7"/>
                <c:spPr>
                  <a:solidFill>
                    <a:schemeClr val="accent2">
                      <a:lumMod val="60000"/>
                    </a:schemeClr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La disabilità sempre più presente</c:v>
                      </c:pt>
                      <c:pt idx="2">
                        <c:v>2. La comparsa di infezioni frequenti</c:v>
                      </c:pt>
                      <c:pt idx="3">
                        <c:v>3. Il dolore spesso ingravescente</c:v>
                      </c:pt>
                      <c:pt idx="4">
                        <c:v>4. Gli esami clinici ripetuti/Le periodiche visite di controllo</c:v>
                      </c:pt>
                      <c:pt idx="5">
                        <c:v>5. La necessità di terapie in ambito ospedaliero</c:v>
                      </c:pt>
                      <c:pt idx="6">
                        <c:v>6. Le difficoltà economiche legate all'assenza dal proprio lavoro e dal peso dell'assistenza 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Foglio1!$I$1:$I$8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</c:ext>
        </c:extLst>
      </c:bar3DChart>
      <c:catAx>
        <c:axId val="-4533523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453355056"/>
        <c:crosses val="autoZero"/>
        <c:auto val="1"/>
        <c:lblAlgn val="ctr"/>
        <c:lblOffset val="100"/>
        <c:noMultiLvlLbl val="0"/>
      </c:catAx>
      <c:valAx>
        <c:axId val="-453355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453352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9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</a:t>
            </a:r>
            <a:r>
              <a:rPr lang="it-IT" sz="18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Rispetto al passato, in cosa è migliorata la Sua attività di </a:t>
            </a:r>
            <a:r>
              <a:rPr lang="it-IT" sz="1800" b="1" baseline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Caregiver</a:t>
            </a:r>
            <a:r>
              <a:rPr lang="it-IT" sz="18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il Suo </a:t>
            </a:r>
            <a:r>
              <a:rPr lang="it-IT" sz="1800" b="1" baseline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familiare con </a:t>
            </a:r>
            <a:r>
              <a:rPr lang="it-IT" sz="1800" b="1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Mieloma Multiplo?</a:t>
            </a:r>
            <a:endParaRPr lang="it-IT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5"/>
          <c:order val="5"/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</c:dPt>
          <c:dLbls>
            <c:spPr>
              <a:solidFill>
                <a:srgbClr val="FFFF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Foglio1!$A$1:$A$8</c:f>
              <c:strCache>
                <c:ptCount val="8"/>
                <c:pt idx="1">
                  <c:v>1. Maggiore supporto da parte di Associazioni di Pazienti</c:v>
                </c:pt>
                <c:pt idx="2">
                  <c:v>2. Più integrazione tra ospedale e territorio</c:v>
                </c:pt>
                <c:pt idx="3">
                  <c:v>3. Più servizi e cure a domicilio</c:v>
                </c:pt>
                <c:pt idx="4">
                  <c:v>4. La possibilità di trattamenti orali</c:v>
                </c:pt>
                <c:pt idx="5">
                  <c:v>5. Una maggiore aderenza alle terapie</c:v>
                </c:pt>
                <c:pt idx="6">
                  <c:v>6. Una migliore qualità di vita</c:v>
                </c:pt>
                <c:pt idx="7">
                  <c:v>7. Altro</c:v>
                </c:pt>
              </c:strCache>
            </c:strRef>
          </c:cat>
          <c:val>
            <c:numRef>
              <c:f>Foglio1!$G$1:$G$8</c:f>
              <c:numCache>
                <c:formatCode>0%</c:formatCode>
                <c:ptCount val="8"/>
                <c:pt idx="1">
                  <c:v>0.12</c:v>
                </c:pt>
                <c:pt idx="2">
                  <c:v>0.21</c:v>
                </c:pt>
                <c:pt idx="3">
                  <c:v>0.26</c:v>
                </c:pt>
                <c:pt idx="4">
                  <c:v>0.17</c:v>
                </c:pt>
                <c:pt idx="5">
                  <c:v>0.13</c:v>
                </c:pt>
                <c:pt idx="6">
                  <c:v>0.09</c:v>
                </c:pt>
                <c:pt idx="7">
                  <c:v>0.02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453358320"/>
        <c:axId val="-453364848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Maggiore supporto da parte di Associazioni di Pazienti</c:v>
                      </c:pt>
                      <c:pt idx="2">
                        <c:v>2. Più integrazione tra ospedale e territorio</c:v>
                      </c:pt>
                      <c:pt idx="3">
                        <c:v>3. Più servizi e cure a domicilio</c:v>
                      </c:pt>
                      <c:pt idx="4">
                        <c:v>4. La possibilità di trattamenti orali</c:v>
                      </c:pt>
                      <c:pt idx="5">
                        <c:v>5. Una maggiore aderenza alle terapie</c:v>
                      </c:pt>
                      <c:pt idx="6">
                        <c:v>6. Una migliore qualità di vita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Foglio1!$B$1:$B$8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Maggiore supporto da parte di Associazioni di Pazienti</c:v>
                      </c:pt>
                      <c:pt idx="2">
                        <c:v>2. Più integrazione tra ospedale e territorio</c:v>
                      </c:pt>
                      <c:pt idx="3">
                        <c:v>3. Più servizi e cure a domicilio</c:v>
                      </c:pt>
                      <c:pt idx="4">
                        <c:v>4. La possibilità di trattamenti orali</c:v>
                      </c:pt>
                      <c:pt idx="5">
                        <c:v>5. Una maggiore aderenza alle terapie</c:v>
                      </c:pt>
                      <c:pt idx="6">
                        <c:v>6. Una migliore qualità di vita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Foglio1!$C$1:$C$8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Maggiore supporto da parte di Associazioni di Pazienti</c:v>
                      </c:pt>
                      <c:pt idx="2">
                        <c:v>2. Più integrazione tra ospedale e territorio</c:v>
                      </c:pt>
                      <c:pt idx="3">
                        <c:v>3. Più servizi e cure a domicilio</c:v>
                      </c:pt>
                      <c:pt idx="4">
                        <c:v>4. La possibilità di trattamenti orali</c:v>
                      </c:pt>
                      <c:pt idx="5">
                        <c:v>5. Una maggiore aderenza alle terapie</c:v>
                      </c:pt>
                      <c:pt idx="6">
                        <c:v>6. Una migliore qualità di vita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Foglio1!$D$1:$D$8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Maggiore supporto da parte di Associazioni di Pazienti</c:v>
                      </c:pt>
                      <c:pt idx="2">
                        <c:v>2. Più integrazione tra ospedale e territorio</c:v>
                      </c:pt>
                      <c:pt idx="3">
                        <c:v>3. Più servizi e cure a domicilio</c:v>
                      </c:pt>
                      <c:pt idx="4">
                        <c:v>4. La possibilità di trattamenti orali</c:v>
                      </c:pt>
                      <c:pt idx="5">
                        <c:v>5. Una maggiore aderenza alle terapie</c:v>
                      </c:pt>
                      <c:pt idx="6">
                        <c:v>6. Una migliore qualità di vita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Foglio1!$E$1:$E$8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Foglio1!$A$1:$A$8</c15:sqref>
                        </c15:formulaRef>
                      </c:ext>
                    </c:extLst>
                    <c:strCache>
                      <c:ptCount val="8"/>
                      <c:pt idx="1">
                        <c:v>1. Maggiore supporto da parte di Associazioni di Pazienti</c:v>
                      </c:pt>
                      <c:pt idx="2">
                        <c:v>2. Più integrazione tra ospedale e territorio</c:v>
                      </c:pt>
                      <c:pt idx="3">
                        <c:v>3. Più servizi e cure a domicilio</c:v>
                      </c:pt>
                      <c:pt idx="4">
                        <c:v>4. La possibilità di trattamenti orali</c:v>
                      </c:pt>
                      <c:pt idx="5">
                        <c:v>5. Una maggiore aderenza alle terapie</c:v>
                      </c:pt>
                      <c:pt idx="6">
                        <c:v>6. Una migliore qualità di vita</c:v>
                      </c:pt>
                      <c:pt idx="7">
                        <c:v>7. Altro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Foglio1!$F$1:$F$8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</c15:ser>
            </c15:filteredBarSeries>
          </c:ext>
        </c:extLst>
      </c:bar3DChart>
      <c:catAx>
        <c:axId val="-453358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rgbClr val="FFFF00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453364848"/>
        <c:crosses val="autoZero"/>
        <c:auto val="1"/>
        <c:lblAlgn val="ctr"/>
        <c:lblOffset val="100"/>
        <c:noMultiLvlLbl val="0"/>
      </c:catAx>
      <c:valAx>
        <c:axId val="-453364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-45335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>
        <a:lumMod val="9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157" y="1"/>
            <a:ext cx="2951044" cy="496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157" y="9442372"/>
            <a:ext cx="2951044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FAEBA16-A367-4B02-BBCC-6EB7EAB1490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2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586" y="1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76F7CD-25B0-4CFF-B1E7-771608362E98}" type="datetimeFigureOut">
              <a:rPr lang="it-IT" altLang="it-IT"/>
              <a:pPr>
                <a:defRPr/>
              </a:pPr>
              <a:t>26/10/2020</a:t>
            </a:fld>
            <a:endParaRPr lang="it-IT" altLang="it-IT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35" y="4721975"/>
            <a:ext cx="5449531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7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586" y="9440794"/>
            <a:ext cx="2951044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5" tIns="45764" rIns="91525" bIns="45764" numCol="1" anchor="b" anchorCtr="0" compatLnSpc="1">
            <a:prstTxWarp prst="textNoShape">
              <a:avLst/>
            </a:prstTxWarp>
          </a:bodyPr>
          <a:lstStyle>
            <a:lvl1pPr algn="r" defTabSz="916626" eaLnBrk="0" hangingPunct="0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5273FC8-F717-4320-8208-09FBEE6210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6790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313F71-A3AB-4616-923B-7414EE5120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2607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5EC15-0D7F-468B-ABEA-48747CA22A5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726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49E01-EC37-40B6-A22E-F239FD4573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826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3CF17-12B0-4C22-9D7F-99D75EBA737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510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AB45-CAFA-4984-BBFB-0A296AA4F91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01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1BC49-5FBF-47E9-82D9-2F6803FAAA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24676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1A20D-AC41-408D-9AC5-234AD416E9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407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B6197-B1EC-43EF-9AC6-3AE0755F7C9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2778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0AA42-52E2-444F-8934-D6DDC91B4DB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405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619F1-2F8D-4767-A252-BB332BE6264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983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98F15-C678-4F41-9C22-A3D6B60E05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70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7423D2C-EDC8-4207-9054-E1345A48EC0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I </a:t>
            </a:r>
            <a:r>
              <a:rPr lang="it-IT" altLang="it-IT" sz="1600" b="1" dirty="0" err="1" smtClean="0">
                <a:solidFill>
                  <a:srgbClr val="3333FF"/>
                </a:solidFill>
              </a:rPr>
              <a:t>Caregivers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nel Mieloma Multiplo                                                                                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13" y="1144588"/>
            <a:ext cx="4828668" cy="3031635"/>
          </a:xfrm>
          <a:prstGeom prst="rect">
            <a:avLst/>
          </a:prstGeom>
        </p:spPr>
      </p:pic>
      <p:sp>
        <p:nvSpPr>
          <p:cNvPr id="12" name="Ovale 11"/>
          <p:cNvSpPr/>
          <p:nvPr/>
        </p:nvSpPr>
        <p:spPr>
          <a:xfrm>
            <a:off x="2923161" y="3962682"/>
            <a:ext cx="5393752" cy="1081429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I </a:t>
            </a:r>
            <a:r>
              <a:rPr lang="it-IT" b="1" dirty="0" err="1" smtClean="0">
                <a:solidFill>
                  <a:srgbClr val="FF0000"/>
                </a:solidFill>
              </a:rPr>
              <a:t>Caregivers</a:t>
            </a:r>
            <a:r>
              <a:rPr lang="it-IT" b="1" dirty="0" smtClean="0">
                <a:solidFill>
                  <a:srgbClr val="FF0000"/>
                </a:solidFill>
              </a:rPr>
              <a:t> nel Mieloma Multiplo</a:t>
            </a:r>
          </a:p>
        </p:txBody>
      </p:sp>
      <p:sp>
        <p:nvSpPr>
          <p:cNvPr id="14" name="Comment 9"/>
          <p:cNvSpPr>
            <a:spLocks noChangeArrowheads="1"/>
          </p:cNvSpPr>
          <p:nvPr/>
        </p:nvSpPr>
        <p:spPr bwMode="auto">
          <a:xfrm>
            <a:off x="6057198" y="1484729"/>
            <a:ext cx="2415355" cy="2369880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DATANALYSIS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Viale Pinturicchio 31  -00196 Roma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 err="1">
                <a:solidFill>
                  <a:srgbClr val="000000"/>
                </a:solidFill>
              </a:rPr>
              <a:t>Tf</a:t>
            </a:r>
            <a:r>
              <a:rPr lang="it-IT" altLang="it-IT" sz="1000" b="1" dirty="0">
                <a:solidFill>
                  <a:srgbClr val="000000"/>
                </a:solidFill>
              </a:rPr>
              <a:t>.   06 37353740  </a:t>
            </a:r>
            <a:r>
              <a:rPr lang="it-IT" altLang="it-IT" sz="1000" b="1" dirty="0" err="1">
                <a:solidFill>
                  <a:srgbClr val="000000"/>
                </a:solidFill>
              </a:rPr>
              <a:t>r.a.</a:t>
            </a:r>
            <a:endParaRPr lang="it-IT" altLang="it-IT" sz="10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Fax  06 3725897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Email: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i.leonardi@datanalysis.it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t.lachi@datanalysis.it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t.torri@datanalysis.it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it-IT" altLang="it-IT" sz="1000" b="1" dirty="0">
                <a:solidFill>
                  <a:srgbClr val="000000"/>
                </a:solidFill>
              </a:rPr>
              <a:t>www.datanalysis.it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it-IT" altLang="it-IT" sz="12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I </a:t>
            </a:r>
            <a:r>
              <a:rPr lang="it-IT" altLang="it-IT" sz="1600" b="1" dirty="0" err="1" smtClean="0">
                <a:solidFill>
                  <a:srgbClr val="3333FF"/>
                </a:solidFill>
              </a:rPr>
              <a:t>Caregivers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nel Mieloma Multiplo                                                                                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5638073"/>
              </p:ext>
            </p:extLst>
          </p:nvPr>
        </p:nvGraphicFramePr>
        <p:xfrm>
          <a:off x="395420" y="836640"/>
          <a:ext cx="8425170" cy="3813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95420" y="5081622"/>
            <a:ext cx="2592359" cy="523220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Tutte le multi risposte                 sono state riportate al 100%</a:t>
            </a:r>
            <a:endParaRPr lang="it-IT" altLang="it-IT" sz="1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6228231" y="4910138"/>
            <a:ext cx="1728319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294 </a:t>
            </a:r>
            <a:r>
              <a:rPr lang="it-IT" sz="1600" b="1" dirty="0" err="1" smtClean="0">
                <a:solidFill>
                  <a:srgbClr val="FF0000"/>
                </a:solidFill>
              </a:rPr>
              <a:t>Caregivers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004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I </a:t>
            </a:r>
            <a:r>
              <a:rPr lang="it-IT" altLang="it-IT" sz="1600" b="1" dirty="0" err="1" smtClean="0">
                <a:solidFill>
                  <a:srgbClr val="3333FF"/>
                </a:solidFill>
              </a:rPr>
              <a:t>Caregivers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nel Mieloma Multiplo                                                                                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842151"/>
              </p:ext>
            </p:extLst>
          </p:nvPr>
        </p:nvGraphicFramePr>
        <p:xfrm>
          <a:off x="467430" y="764630"/>
          <a:ext cx="8209140" cy="4201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95420" y="5081622"/>
            <a:ext cx="2592359" cy="523220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Tutte le multi risposte                 sono state riportate al 100%</a:t>
            </a:r>
            <a:endParaRPr lang="it-IT" altLang="it-IT" sz="1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084210" y="5174220"/>
            <a:ext cx="1728319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294 </a:t>
            </a:r>
            <a:r>
              <a:rPr lang="it-IT" sz="1600" b="1" dirty="0" err="1" smtClean="0">
                <a:solidFill>
                  <a:srgbClr val="FF0000"/>
                </a:solidFill>
              </a:rPr>
              <a:t>Caregivers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030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I </a:t>
            </a:r>
            <a:r>
              <a:rPr lang="it-IT" altLang="it-IT" sz="1600" b="1" dirty="0" err="1" smtClean="0">
                <a:solidFill>
                  <a:srgbClr val="3333FF"/>
                </a:solidFill>
              </a:rPr>
              <a:t>Caregivers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nel Mieloma Multiplo                                                                                 </a:t>
            </a: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249594"/>
              </p:ext>
            </p:extLst>
          </p:nvPr>
        </p:nvGraphicFramePr>
        <p:xfrm>
          <a:off x="395420" y="764630"/>
          <a:ext cx="8497179" cy="413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95420" y="5081622"/>
            <a:ext cx="2592359" cy="523220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1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anose="020B0604020202020204" pitchFamily="34" charset="0"/>
              </a:rPr>
              <a:t>Tutte le multi risposte                 sono state riportate al 100%</a:t>
            </a:r>
            <a:endParaRPr lang="it-IT" altLang="it-IT" sz="14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panose="020B0604020202020204" pitchFamily="34" charset="0"/>
            </a:endParaRPr>
          </a:p>
        </p:txBody>
      </p:sp>
      <p:sp>
        <p:nvSpPr>
          <p:cNvPr id="10" name="Rettangolo arrotondato 9"/>
          <p:cNvSpPr/>
          <p:nvPr/>
        </p:nvSpPr>
        <p:spPr>
          <a:xfrm>
            <a:off x="6139331" y="5199279"/>
            <a:ext cx="1728319" cy="6947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 smtClean="0">
                <a:solidFill>
                  <a:srgbClr val="FF0000"/>
                </a:solidFill>
              </a:rPr>
              <a:t>Base                 294 </a:t>
            </a:r>
            <a:r>
              <a:rPr lang="it-IT" sz="1600" b="1" dirty="0" err="1" smtClean="0">
                <a:solidFill>
                  <a:srgbClr val="FF0000"/>
                </a:solidFill>
              </a:rPr>
              <a:t>Caregivers</a:t>
            </a:r>
            <a:endParaRPr lang="it-IT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9331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ChangeArrowheads="1"/>
          </p:cNvSpPr>
          <p:nvPr/>
        </p:nvSpPr>
        <p:spPr bwMode="auto">
          <a:xfrm>
            <a:off x="179388" y="196850"/>
            <a:ext cx="8839200" cy="6400800"/>
          </a:xfrm>
          <a:prstGeom prst="roundRect">
            <a:avLst>
              <a:gd name="adj" fmla="val 4458"/>
            </a:avLst>
          </a:prstGeom>
          <a:blipFill>
            <a:blip r:embed="rId2"/>
            <a:tile tx="0" ty="0" sx="100000" sy="100000" flip="none" algn="tl"/>
          </a:blipFill>
          <a:ln w="254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it-IT" sz="1400">
              <a:latin typeface="Times New Roman" pitchFamily="18" charset="0"/>
            </a:endParaRPr>
          </a:p>
        </p:txBody>
      </p:sp>
      <p:pic>
        <p:nvPicPr>
          <p:cNvPr id="4099" name="Picture 3" descr="log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5876925"/>
            <a:ext cx="973138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logocompleto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5661025"/>
            <a:ext cx="1117600" cy="83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755650" y="44450"/>
            <a:ext cx="7561263" cy="360363"/>
          </a:xfrm>
          <a:prstGeom prst="roundRect">
            <a:avLst>
              <a:gd name="adj" fmla="val 40000"/>
            </a:avLst>
          </a:prstGeom>
          <a:solidFill>
            <a:schemeClr val="bg1"/>
          </a:solidFill>
          <a:ln w="25400">
            <a:solidFill>
              <a:srgbClr val="3399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2819400" y="6400800"/>
            <a:ext cx="3505200" cy="276225"/>
          </a:xfrm>
          <a:prstGeom prst="rect">
            <a:avLst/>
          </a:prstGeom>
          <a:solidFill>
            <a:schemeClr val="bg1"/>
          </a:solidFill>
          <a:ln w="19050">
            <a:solidFill>
              <a:srgbClr val="3399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it-IT" altLang="it-IT" sz="1200" b="1" dirty="0" err="1" smtClean="0">
                <a:solidFill>
                  <a:srgbClr val="3333FF"/>
                </a:solidFill>
                <a:latin typeface="Tahoma" panose="020B0604030504040204" pitchFamily="34" charset="0"/>
              </a:rPr>
              <a:t>Health</a:t>
            </a:r>
            <a:r>
              <a:rPr lang="it-IT" altLang="it-IT" sz="1200" b="1" dirty="0" smtClean="0">
                <a:solidFill>
                  <a:srgbClr val="3333FF"/>
                </a:solidFill>
                <a:latin typeface="Tahoma" panose="020B0604030504040204" pitchFamily="34" charset="0"/>
              </a:rPr>
              <a:t> Market Research</a:t>
            </a:r>
            <a:endParaRPr lang="it-IT" altLang="it-IT" sz="1200" b="1" dirty="0">
              <a:solidFill>
                <a:srgbClr val="3333FF"/>
              </a:solidFill>
              <a:latin typeface="Tahoma" panose="020B0604030504040204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900113" y="39688"/>
            <a:ext cx="7343775" cy="28931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defRPr/>
            </a:pPr>
            <a:r>
              <a:rPr lang="it-IT" altLang="it-IT" sz="1600" b="1" dirty="0" smtClean="0">
                <a:solidFill>
                  <a:srgbClr val="3333FF"/>
                </a:solidFill>
              </a:rPr>
              <a:t>I </a:t>
            </a:r>
            <a:r>
              <a:rPr lang="it-IT" altLang="it-IT" sz="1600" b="1" dirty="0" err="1" smtClean="0">
                <a:solidFill>
                  <a:srgbClr val="3333FF"/>
                </a:solidFill>
              </a:rPr>
              <a:t>Caregivers</a:t>
            </a:r>
            <a:r>
              <a:rPr lang="it-IT" altLang="it-IT" sz="1600" b="1" dirty="0" smtClean="0">
                <a:solidFill>
                  <a:srgbClr val="3333FF"/>
                </a:solidFill>
              </a:rPr>
              <a:t> nel Mieloma Multiplo                                                                                 </a:t>
            </a:r>
          </a:p>
        </p:txBody>
      </p:sp>
      <p:sp>
        <p:nvSpPr>
          <p:cNvPr id="2" name="Rettangolo arrotondato 1"/>
          <p:cNvSpPr/>
          <p:nvPr/>
        </p:nvSpPr>
        <p:spPr>
          <a:xfrm>
            <a:off x="854468" y="1100749"/>
            <a:ext cx="374452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Caratteristiche e note relative all’indagine conoscitiva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Rettangolo arrotondato 2"/>
          <p:cNvSpPr/>
          <p:nvPr/>
        </p:nvSpPr>
        <p:spPr>
          <a:xfrm>
            <a:off x="611450" y="2553800"/>
            <a:ext cx="7849089" cy="238741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0070C0"/>
                </a:solidFill>
              </a:rPr>
              <a:t>Questa indagine conoscitiva è stata realizzata                                              nel periodo 3/2/2020 – 12/2/2020.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Le interviste sono state realizzate con metodologia telefonica CATI rispettando le normative sulla Legge sulla Privacy.</a:t>
            </a:r>
          </a:p>
          <a:p>
            <a:pPr algn="ctr"/>
            <a:r>
              <a:rPr lang="it-IT" b="1" dirty="0" smtClean="0">
                <a:solidFill>
                  <a:srgbClr val="0070C0"/>
                </a:solidFill>
              </a:rPr>
              <a:t>Il Campione intervistato                                                                     (selezionato dalla banca dati di </a:t>
            </a:r>
            <a:r>
              <a:rPr lang="it-IT" b="1" dirty="0" err="1" smtClean="0">
                <a:solidFill>
                  <a:srgbClr val="0070C0"/>
                </a:solidFill>
              </a:rPr>
              <a:t>Datanalysis</a:t>
            </a:r>
            <a:r>
              <a:rPr lang="it-IT" b="1" dirty="0" smtClean="0">
                <a:solidFill>
                  <a:srgbClr val="0070C0"/>
                </a:solidFill>
              </a:rPr>
              <a:t>)                                                    è stato di 294 </a:t>
            </a:r>
            <a:r>
              <a:rPr lang="it-IT" b="1" dirty="0" err="1" smtClean="0">
                <a:solidFill>
                  <a:srgbClr val="0070C0"/>
                </a:solidFill>
              </a:rPr>
              <a:t>Caregivers</a:t>
            </a:r>
            <a:r>
              <a:rPr lang="it-IT" b="1" dirty="0" smtClean="0">
                <a:solidFill>
                  <a:srgbClr val="0070C0"/>
                </a:solidFill>
              </a:rPr>
              <a:t> di altrettanti Pazienti con Mieloma Multiplo (Un solo principale </a:t>
            </a:r>
            <a:r>
              <a:rPr lang="it-IT" b="1" dirty="0" err="1" smtClean="0">
                <a:solidFill>
                  <a:srgbClr val="0070C0"/>
                </a:solidFill>
              </a:rPr>
              <a:t>Caregiver</a:t>
            </a:r>
            <a:r>
              <a:rPr lang="it-IT" b="1" dirty="0" smtClean="0">
                <a:solidFill>
                  <a:srgbClr val="0070C0"/>
                </a:solidFill>
              </a:rPr>
              <a:t> per ciascun Paziente)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8045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25491</TotalTime>
  <Words>252</Words>
  <Application>Microsoft Office PowerPoint</Application>
  <PresentationFormat>Presentazione su schermo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prisma ottica e fotografia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lorenzo battaglioli</dc:creator>
  <cp:lastModifiedBy>Ivano</cp:lastModifiedBy>
  <cp:revision>1809</cp:revision>
  <cp:lastPrinted>2020-10-26T15:46:57Z</cp:lastPrinted>
  <dcterms:created xsi:type="dcterms:W3CDTF">2006-03-03T16:20:51Z</dcterms:created>
  <dcterms:modified xsi:type="dcterms:W3CDTF">2020-10-26T15:47:04Z</dcterms:modified>
</cp:coreProperties>
</file>