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60" r:id="rId2"/>
    <p:sldId id="1193" r:id="rId3"/>
    <p:sldId id="1186" r:id="rId4"/>
    <p:sldId id="1194" r:id="rId5"/>
    <p:sldId id="1195" r:id="rId6"/>
    <p:sldId id="1196" r:id="rId7"/>
    <p:sldId id="1197" r:id="rId8"/>
    <p:sldId id="1198" r:id="rId9"/>
    <p:sldId id="634" r:id="rId10"/>
  </p:sldIdLst>
  <p:sldSz cx="9144000" cy="6858000" type="screen4x3"/>
  <p:notesSz cx="6807200" cy="99393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5050"/>
    <a:srgbClr val="FF0000"/>
    <a:srgbClr val="FF9900"/>
    <a:srgbClr val="993366"/>
    <a:srgbClr val="0000FF"/>
    <a:srgbClr val="660033"/>
    <a:srgbClr val="FFFF99"/>
    <a:srgbClr val="00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0" autoAdjust="0"/>
    <p:restoredTop sz="94989" autoAdjust="0"/>
  </p:normalViewPr>
  <p:slideViewPr>
    <p:cSldViewPr>
      <p:cViewPr varScale="1">
        <p:scale>
          <a:sx n="84" d="100"/>
          <a:sy n="84" d="100"/>
        </p:scale>
        <p:origin x="893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oglio_di_lavoro_di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Dal punto di vista delle necessità sanitarie,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l'infezione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Coronavirus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maggiormente complicato nella gestione della Sua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malattia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Foglio1!$A$1:$A$9</c:f>
              <c:strCache>
                <c:ptCount val="9"/>
                <c:pt idx="1">
                  <c:v>1. Le attività di riabilitazione</c:v>
                </c:pt>
                <c:pt idx="2">
                  <c:v>2. L'accesso a farmaci ed ausili</c:v>
                </c:pt>
                <c:pt idx="3">
                  <c:v>3. La possibilità di ospedalizzazione</c:v>
                </c:pt>
                <c:pt idx="4">
                  <c:v>4. Il ricovero presso residenze assistenziali</c:v>
                </c:pt>
                <c:pt idx="5">
                  <c:v>5. Il supporto psicologico</c:v>
                </c:pt>
                <c:pt idx="6">
                  <c:v>6. L'assistenza domiciliare</c:v>
                </c:pt>
                <c:pt idx="7">
                  <c:v>7. Le barriere architettoniche</c:v>
                </c:pt>
                <c:pt idx="8">
                  <c:v>8. Le liste d'attesa</c:v>
                </c:pt>
              </c:strCache>
            </c:strRef>
          </c:cat>
          <c:val>
            <c:numRef>
              <c:f>Foglio1!$F$1:$F$9</c:f>
              <c:numCache>
                <c:formatCode>0%</c:formatCode>
                <c:ptCount val="9"/>
                <c:pt idx="1">
                  <c:v>0.24</c:v>
                </c:pt>
                <c:pt idx="2">
                  <c:v>0.15</c:v>
                </c:pt>
                <c:pt idx="3">
                  <c:v>0.1</c:v>
                </c:pt>
                <c:pt idx="4">
                  <c:v>0.19</c:v>
                </c:pt>
                <c:pt idx="5">
                  <c:v>0.11</c:v>
                </c:pt>
                <c:pt idx="6">
                  <c:v>0.13</c:v>
                </c:pt>
                <c:pt idx="7">
                  <c:v>0.02</c:v>
                </c:pt>
                <c:pt idx="8">
                  <c:v>0.06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09748368"/>
        <c:axId val="190975435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Foglio1!$A$1:$A$9</c15:sqref>
                        </c15:formulaRef>
                      </c:ext>
                    </c:extLst>
                    <c:strCache>
                      <c:ptCount val="9"/>
                      <c:pt idx="1">
                        <c:v>1. Le attività di riabilitazione</c:v>
                      </c:pt>
                      <c:pt idx="2">
                        <c:v>2. L'accesso a farmaci ed ausili</c:v>
                      </c:pt>
                      <c:pt idx="3">
                        <c:v>3. La possibilità di ospedalizzazione</c:v>
                      </c:pt>
                      <c:pt idx="4">
                        <c:v>4. Il ricovero presso residenze assistenziali</c:v>
                      </c:pt>
                      <c:pt idx="5">
                        <c:v>5. Il supporto psicologico</c:v>
                      </c:pt>
                      <c:pt idx="6">
                        <c:v>6. L'assistenza domiciliare</c:v>
                      </c:pt>
                      <c:pt idx="7">
                        <c:v>7. Le barriere architettoniche</c:v>
                      </c:pt>
                      <c:pt idx="8">
                        <c:v>8. Le liste d'attesa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Foglio1!$B$1:$B$9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Foglio1!$A$1:$A$9</c15:sqref>
                        </c15:formulaRef>
                      </c:ext>
                    </c:extLst>
                    <c:strCache>
                      <c:ptCount val="9"/>
                      <c:pt idx="1">
                        <c:v>1. Le attività di riabilitazione</c:v>
                      </c:pt>
                      <c:pt idx="2">
                        <c:v>2. L'accesso a farmaci ed ausili</c:v>
                      </c:pt>
                      <c:pt idx="3">
                        <c:v>3. La possibilità di ospedalizzazione</c:v>
                      </c:pt>
                      <c:pt idx="4">
                        <c:v>4. Il ricovero presso residenze assistenziali</c:v>
                      </c:pt>
                      <c:pt idx="5">
                        <c:v>5. Il supporto psicologico</c:v>
                      </c:pt>
                      <c:pt idx="6">
                        <c:v>6. L'assistenza domiciliare</c:v>
                      </c:pt>
                      <c:pt idx="7">
                        <c:v>7. Le barriere architettoniche</c:v>
                      </c:pt>
                      <c:pt idx="8">
                        <c:v>8. Le liste d'attesa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Foglio1!$C$1:$C$9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Foglio1!$A$1:$A$9</c15:sqref>
                        </c15:formulaRef>
                      </c:ext>
                    </c:extLst>
                    <c:strCache>
                      <c:ptCount val="9"/>
                      <c:pt idx="1">
                        <c:v>1. Le attività di riabilitazione</c:v>
                      </c:pt>
                      <c:pt idx="2">
                        <c:v>2. L'accesso a farmaci ed ausili</c:v>
                      </c:pt>
                      <c:pt idx="3">
                        <c:v>3. La possibilità di ospedalizzazione</c:v>
                      </c:pt>
                      <c:pt idx="4">
                        <c:v>4. Il ricovero presso residenze assistenziali</c:v>
                      </c:pt>
                      <c:pt idx="5">
                        <c:v>5. Il supporto psicologico</c:v>
                      </c:pt>
                      <c:pt idx="6">
                        <c:v>6. L'assistenza domiciliare</c:v>
                      </c:pt>
                      <c:pt idx="7">
                        <c:v>7. Le barriere architettoniche</c:v>
                      </c:pt>
                      <c:pt idx="8">
                        <c:v>8. Le liste d'attesa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Foglio1!$D$1:$D$9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Foglio1!$A$1:$A$9</c15:sqref>
                        </c15:formulaRef>
                      </c:ext>
                    </c:extLst>
                    <c:strCache>
                      <c:ptCount val="9"/>
                      <c:pt idx="1">
                        <c:v>1. Le attività di riabilitazione</c:v>
                      </c:pt>
                      <c:pt idx="2">
                        <c:v>2. L'accesso a farmaci ed ausili</c:v>
                      </c:pt>
                      <c:pt idx="3">
                        <c:v>3. La possibilità di ospedalizzazione</c:v>
                      </c:pt>
                      <c:pt idx="4">
                        <c:v>4. Il ricovero presso residenze assistenziali</c:v>
                      </c:pt>
                      <c:pt idx="5">
                        <c:v>5. Il supporto psicologico</c:v>
                      </c:pt>
                      <c:pt idx="6">
                        <c:v>6. L'assistenza domiciliare</c:v>
                      </c:pt>
                      <c:pt idx="7">
                        <c:v>7. Le barriere architettoniche</c:v>
                      </c:pt>
                      <c:pt idx="8">
                        <c:v>8. Le liste d'attesa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Foglio1!$E$1:$E$9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</c15:ser>
            </c15:filteredBarSeries>
          </c:ext>
        </c:extLst>
      </c:bar3DChart>
      <c:catAx>
        <c:axId val="190974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9754352"/>
        <c:crosses val="autoZero"/>
        <c:auto val="1"/>
        <c:lblAlgn val="ctr"/>
        <c:lblOffset val="100"/>
        <c:noMultiLvlLbl val="0"/>
      </c:catAx>
      <c:valAx>
        <c:axId val="1909754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974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Considerando invece i bisogni di natura sociosanitaria, questa infezione cosa ha più complicato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nella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della Sua malattia?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Foglio1!$A$1:$A$8</c:f>
              <c:strCache>
                <c:ptCount val="8"/>
                <c:pt idx="1">
                  <c:v>1. La situazione economica</c:v>
                </c:pt>
                <c:pt idx="2">
                  <c:v>2. L'attività lavorativa</c:v>
                </c:pt>
                <c:pt idx="3">
                  <c:v>3. La burocrazia</c:v>
                </c:pt>
                <c:pt idx="4">
                  <c:v>4. La possibilità di spostamento (trasporti ecc.)</c:v>
                </c:pt>
                <c:pt idx="5">
                  <c:v>5. Il carico sui familiari/caregiver</c:v>
                </c:pt>
                <c:pt idx="6">
                  <c:v>6. Il ricorso a servizi privati</c:v>
                </c:pt>
                <c:pt idx="7">
                  <c:v>7. Il sostegno economico/amministrativo </c:v>
                </c:pt>
              </c:strCache>
            </c:strRef>
          </c:cat>
          <c:val>
            <c:numRef>
              <c:f>Foglio1!$F$1:$F$8</c:f>
              <c:numCache>
                <c:formatCode>0%</c:formatCode>
                <c:ptCount val="8"/>
                <c:pt idx="1">
                  <c:v>0.19</c:v>
                </c:pt>
                <c:pt idx="2">
                  <c:v>0.15</c:v>
                </c:pt>
                <c:pt idx="3">
                  <c:v>0.11</c:v>
                </c:pt>
                <c:pt idx="4">
                  <c:v>0.08</c:v>
                </c:pt>
                <c:pt idx="5">
                  <c:v>0.25</c:v>
                </c:pt>
                <c:pt idx="6">
                  <c:v>0.04</c:v>
                </c:pt>
                <c:pt idx="7">
                  <c:v>0.18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75799184"/>
        <c:axId val="179930504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situazione economica</c:v>
                      </c:pt>
                      <c:pt idx="2">
                        <c:v>2. L'attività lavorativa</c:v>
                      </c:pt>
                      <c:pt idx="3">
                        <c:v>3. La burocrazia</c:v>
                      </c:pt>
                      <c:pt idx="4">
                        <c:v>4. La possibilità di spostamento (trasporti ecc.)</c:v>
                      </c:pt>
                      <c:pt idx="5">
                        <c:v>5. Il carico sui familiari/caregiver</c:v>
                      </c:pt>
                      <c:pt idx="6">
                        <c:v>6. Il ricorso a servizi privati</c:v>
                      </c:pt>
                      <c:pt idx="7">
                        <c:v>7. Il sostegno economico/amministrativo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situazione economica</c:v>
                      </c:pt>
                      <c:pt idx="2">
                        <c:v>2. L'attività lavorativa</c:v>
                      </c:pt>
                      <c:pt idx="3">
                        <c:v>3. La burocrazia</c:v>
                      </c:pt>
                      <c:pt idx="4">
                        <c:v>4. La possibilità di spostamento (trasporti ecc.)</c:v>
                      </c:pt>
                      <c:pt idx="5">
                        <c:v>5. Il carico sui familiari/caregiver</c:v>
                      </c:pt>
                      <c:pt idx="6">
                        <c:v>6. Il ricorso a servizi privati</c:v>
                      </c:pt>
                      <c:pt idx="7">
                        <c:v>7. Il sostegno economico/amministrativo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situazione economica</c:v>
                      </c:pt>
                      <c:pt idx="2">
                        <c:v>2. L'attività lavorativa</c:v>
                      </c:pt>
                      <c:pt idx="3">
                        <c:v>3. La burocrazia</c:v>
                      </c:pt>
                      <c:pt idx="4">
                        <c:v>4. La possibilità di spostamento (trasporti ecc.)</c:v>
                      </c:pt>
                      <c:pt idx="5">
                        <c:v>5. Il carico sui familiari/caregiver</c:v>
                      </c:pt>
                      <c:pt idx="6">
                        <c:v>6. Il ricorso a servizi privati</c:v>
                      </c:pt>
                      <c:pt idx="7">
                        <c:v>7. Il sostegno economico/amministrativo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situazione economica</c:v>
                      </c:pt>
                      <c:pt idx="2">
                        <c:v>2. L'attività lavorativa</c:v>
                      </c:pt>
                      <c:pt idx="3">
                        <c:v>3. La burocrazia</c:v>
                      </c:pt>
                      <c:pt idx="4">
                        <c:v>4. La possibilità di spostamento (trasporti ecc.)</c:v>
                      </c:pt>
                      <c:pt idx="5">
                        <c:v>5. Il carico sui familiari/caregiver</c:v>
                      </c:pt>
                      <c:pt idx="6">
                        <c:v>6. Il ricorso a servizi privati</c:v>
                      </c:pt>
                      <c:pt idx="7">
                        <c:v>7. Il sostegno economico/amministrativo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</c:ext>
        </c:extLst>
      </c:bar3DChart>
      <c:catAx>
        <c:axId val="1875799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99305040"/>
        <c:crosses val="autoZero"/>
        <c:auto val="1"/>
        <c:lblAlgn val="ctr"/>
        <c:lblOffset val="100"/>
        <c:noMultiLvlLbl val="0"/>
      </c:catAx>
      <c:valAx>
        <c:axId val="1799305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7579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Secondo Lei, quali problematiche di salute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si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maggiormente aggravate in un malato di Sclerosi Multipla durante questa pandemia da Coronavirus?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Foglio1!$A$1:$A$8</c:f>
              <c:strCache>
                <c:ptCount val="8"/>
                <c:pt idx="1">
                  <c:v>1. La fatica/debolezza</c:v>
                </c:pt>
                <c:pt idx="2">
                  <c:v>2. La depressione/ansia</c:v>
                </c:pt>
                <c:pt idx="3">
                  <c:v>La cura personale</c:v>
                </c:pt>
                <c:pt idx="4">
                  <c:v>4. La mobilità/rigidità muscolare</c:v>
                </c:pt>
                <c:pt idx="5">
                  <c:v>5. Il dolore</c:v>
                </c:pt>
                <c:pt idx="6">
                  <c:v>6. L'autostima</c:v>
                </c:pt>
                <c:pt idx="7">
                  <c:v>7. La sfera sessuale</c:v>
                </c:pt>
              </c:strCache>
            </c:strRef>
          </c:cat>
          <c:val>
            <c:numRef>
              <c:f>Foglio1!$E$1:$E$8</c:f>
              <c:numCache>
                <c:formatCode>0%</c:formatCode>
                <c:ptCount val="8"/>
                <c:pt idx="1">
                  <c:v>0.19</c:v>
                </c:pt>
                <c:pt idx="2">
                  <c:v>0.16</c:v>
                </c:pt>
                <c:pt idx="3">
                  <c:v>0.08</c:v>
                </c:pt>
                <c:pt idx="4">
                  <c:v>0.17</c:v>
                </c:pt>
                <c:pt idx="5">
                  <c:v>0.2</c:v>
                </c:pt>
                <c:pt idx="6">
                  <c:v>0.13</c:v>
                </c:pt>
                <c:pt idx="7">
                  <c:v>7.0000000000000007E-2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09748912"/>
        <c:axId val="190974945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fatica/debolezza</c:v>
                      </c:pt>
                      <c:pt idx="2">
                        <c:v>2. La depressione/ansia</c:v>
                      </c:pt>
                      <c:pt idx="3">
                        <c:v>La cura personale</c:v>
                      </c:pt>
                      <c:pt idx="4">
                        <c:v>4. La mobilità/rigidità muscolare</c:v>
                      </c:pt>
                      <c:pt idx="5">
                        <c:v>5. Il dolore</c:v>
                      </c:pt>
                      <c:pt idx="6">
                        <c:v>6. L'autostima</c:v>
                      </c:pt>
                      <c:pt idx="7">
                        <c:v>7. La sfera sessuale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fatica/debolezza</c:v>
                      </c:pt>
                      <c:pt idx="2">
                        <c:v>2. La depressione/ansia</c:v>
                      </c:pt>
                      <c:pt idx="3">
                        <c:v>La cura personale</c:v>
                      </c:pt>
                      <c:pt idx="4">
                        <c:v>4. La mobilità/rigidità muscolare</c:v>
                      </c:pt>
                      <c:pt idx="5">
                        <c:v>5. Il dolore</c:v>
                      </c:pt>
                      <c:pt idx="6">
                        <c:v>6. L'autostima</c:v>
                      </c:pt>
                      <c:pt idx="7">
                        <c:v>7. La sfera sessuale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fatica/debolezza</c:v>
                      </c:pt>
                      <c:pt idx="2">
                        <c:v>2. La depressione/ansia</c:v>
                      </c:pt>
                      <c:pt idx="3">
                        <c:v>La cura personale</c:v>
                      </c:pt>
                      <c:pt idx="4">
                        <c:v>4. La mobilità/rigidità muscolare</c:v>
                      </c:pt>
                      <c:pt idx="5">
                        <c:v>5. Il dolore</c:v>
                      </c:pt>
                      <c:pt idx="6">
                        <c:v>6. L'autostima</c:v>
                      </c:pt>
                      <c:pt idx="7">
                        <c:v>7. La sfera sessuale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</c:ext>
        </c:extLst>
      </c:bar3DChart>
      <c:catAx>
        <c:axId val="1909748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9749456"/>
        <c:crosses val="autoZero"/>
        <c:auto val="1"/>
        <c:lblAlgn val="ctr"/>
        <c:lblOffset val="100"/>
        <c:noMultiLvlLbl val="0"/>
      </c:catAx>
      <c:valAx>
        <c:axId val="1909749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974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In questa situazione di infezione da Coronavirus,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Lei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ritiene che il trattamento farmacologico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per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Malato di Sclerosi Multipla dovrebbe essere: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1">
                  <c:v>1. interrotto</c:v>
                </c:pt>
                <c:pt idx="2">
                  <c:v>2. continuato</c:v>
                </c:pt>
                <c:pt idx="3">
                  <c:v>3. posticipato per alcuni farmaci</c:v>
                </c:pt>
                <c:pt idx="4">
                  <c:v>4. considerato caso per caso</c:v>
                </c:pt>
              </c:strCache>
            </c:strRef>
          </c:cat>
          <c:val>
            <c:numRef>
              <c:f>Foglio1!$D$1:$D$5</c:f>
              <c:numCache>
                <c:formatCode>0%</c:formatCode>
                <c:ptCount val="5"/>
                <c:pt idx="1">
                  <c:v>0.03</c:v>
                </c:pt>
                <c:pt idx="2">
                  <c:v>0.67</c:v>
                </c:pt>
                <c:pt idx="3">
                  <c:v>0.09</c:v>
                </c:pt>
                <c:pt idx="4">
                  <c:v>0.21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09753808"/>
        <c:axId val="190975000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interrotto</c:v>
                      </c:pt>
                      <c:pt idx="2">
                        <c:v>2. continuato</c:v>
                      </c:pt>
                      <c:pt idx="3">
                        <c:v>3. posticipato per alcuni farmaci</c:v>
                      </c:pt>
                      <c:pt idx="4">
                        <c:v>4. considerato caso per caso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interrotto</c:v>
                      </c:pt>
                      <c:pt idx="2">
                        <c:v>2. continuato</c:v>
                      </c:pt>
                      <c:pt idx="3">
                        <c:v>3. posticipato per alcuni farmaci</c:v>
                      </c:pt>
                      <c:pt idx="4">
                        <c:v>4. considerato caso per caso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</c:ext>
        </c:extLst>
      </c:bar3DChart>
      <c:catAx>
        <c:axId val="1909753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9750000"/>
        <c:crosses val="autoZero"/>
        <c:auto val="1"/>
        <c:lblAlgn val="ctr"/>
        <c:lblOffset val="100"/>
        <c:noMultiLvlLbl val="0"/>
      </c:catAx>
      <c:valAx>
        <c:axId val="1909750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975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In questo scenario da Coronavirus,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ritiene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 la Qualità della Sua Vita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quale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Malato di Sclerosi Multipla sia peggiorata?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1">
                  <c:v>1. Molto</c:v>
                </c:pt>
                <c:pt idx="2">
                  <c:v>2. Abbastanza</c:v>
                </c:pt>
                <c:pt idx="3">
                  <c:v>3. Poco</c:v>
                </c:pt>
                <c:pt idx="4">
                  <c:v>4. Per nulla</c:v>
                </c:pt>
              </c:strCache>
            </c:strRef>
          </c:cat>
          <c:val>
            <c:numRef>
              <c:f>Foglio1!$C$1:$C$5</c:f>
              <c:numCache>
                <c:formatCode>0%</c:formatCode>
                <c:ptCount val="5"/>
                <c:pt idx="1">
                  <c:v>0.74</c:v>
                </c:pt>
                <c:pt idx="2">
                  <c:v>0.17</c:v>
                </c:pt>
                <c:pt idx="3">
                  <c:v>0.06</c:v>
                </c:pt>
                <c:pt idx="4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00932256"/>
        <c:axId val="2000927904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Molto</c:v>
                      </c:pt>
                      <c:pt idx="2">
                        <c:v>2. Abbastanza</c:v>
                      </c:pt>
                      <c:pt idx="3">
                        <c:v>3. Poco</c:v>
                      </c:pt>
                      <c:pt idx="4">
                        <c:v>4. Per nulla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</c:ext>
        </c:extLst>
      </c:bar3DChart>
      <c:catAx>
        <c:axId val="200093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0927904"/>
        <c:crosses val="autoZero"/>
        <c:auto val="1"/>
        <c:lblAlgn val="ctr"/>
        <c:lblOffset val="100"/>
        <c:noMultiLvlLbl val="0"/>
      </c:catAx>
      <c:valAx>
        <c:axId val="2000927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093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Infine, ritiene che questa infezione da Coronavirus </a:t>
            </a:r>
            <a:r>
              <a:rPr lang="it-IT" sz="16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stia 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togliendo risorse ed attenzione ai Malati di Sclerosi Multipla?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Sì, senz'altro</c:v>
                </c:pt>
                <c:pt idx="2">
                  <c:v>2. No, non mi sembra</c:v>
                </c:pt>
                <c:pt idx="3">
                  <c:v>3. Non saprei</c:v>
                </c:pt>
              </c:strCache>
            </c:strRef>
          </c:cat>
          <c:val>
            <c:numRef>
              <c:f>Foglio1!$D$1:$D$4</c:f>
              <c:numCache>
                <c:formatCode>0%</c:formatCode>
                <c:ptCount val="4"/>
                <c:pt idx="1">
                  <c:v>0.91</c:v>
                </c:pt>
                <c:pt idx="2">
                  <c:v>0.03</c:v>
                </c:pt>
                <c:pt idx="3">
                  <c:v>0.06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00931168"/>
        <c:axId val="200093280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senz'altro</c:v>
                      </c:pt>
                      <c:pt idx="2">
                        <c:v>2. No, non mi sembra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senz'altro</c:v>
                      </c:pt>
                      <c:pt idx="2">
                        <c:v>2. No, non mi sembra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2000931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0932800"/>
        <c:crosses val="autoZero"/>
        <c:auto val="1"/>
        <c:lblAlgn val="ctr"/>
        <c:lblOffset val="100"/>
        <c:noMultiLvlLbl val="0"/>
      </c:catAx>
      <c:valAx>
        <c:axId val="200093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093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157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157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AEBA16-A367-4B02-BBCC-6EB7EAB149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2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586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6F7CD-25B0-4CFF-B1E7-771608362E98}" type="datetimeFigureOut">
              <a:rPr lang="it-IT" altLang="it-IT"/>
              <a:pPr>
                <a:defRPr/>
              </a:pPr>
              <a:t>26/10/2020</a:t>
            </a:fld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35" y="4721975"/>
            <a:ext cx="5449531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586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73FC8-F717-4320-8208-09FBEE621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790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13F71-A3AB-4616-923B-7414EE5120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60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EC15-0D7F-468B-ABEA-48747CA22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E01-EC37-40B6-A22E-F239FD4573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26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CF17-12B0-4C22-9D7F-99D75EBA73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510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AB45-CAFA-4984-BBFB-0A296AA4F9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1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BC49-5FBF-47E9-82D9-2F6803FAAA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46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A20D-AC41-408D-9AC5-234AD416E9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0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6197-B1EC-43EF-9AC6-3AE0755F7C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77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A42-52E2-444F-8934-D6DDC91B4D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19F1-2F8D-4767-A252-BB332BE62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9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8F15-C678-4F41-9C22-A3D6B60E0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0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423D2C-EDC8-4207-9054-E1345A48EC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371720" name="Text Box 8"/>
          <p:cNvSpPr txBox="1">
            <a:spLocks noChangeArrowheads="1"/>
          </p:cNvSpPr>
          <p:nvPr/>
        </p:nvSpPr>
        <p:spPr bwMode="auto">
          <a:xfrm>
            <a:off x="2732396" y="5211529"/>
            <a:ext cx="3455987" cy="369332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Roma, Maggio 2020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di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" y="1130426"/>
            <a:ext cx="3490912" cy="234843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3465910"/>
            <a:ext cx="2641887" cy="1491388"/>
          </a:xfrm>
          <a:prstGeom prst="rect">
            <a:avLst/>
          </a:prstGeom>
        </p:spPr>
      </p:pic>
      <p:sp>
        <p:nvSpPr>
          <p:cNvPr id="3" name="Ovale 2"/>
          <p:cNvSpPr/>
          <p:nvPr/>
        </p:nvSpPr>
        <p:spPr>
          <a:xfrm>
            <a:off x="2123660" y="2937737"/>
            <a:ext cx="6696929" cy="1099934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I </a:t>
            </a:r>
            <a:r>
              <a:rPr lang="it-IT" sz="2800" b="1" dirty="0" smtClean="0">
                <a:solidFill>
                  <a:srgbClr val="FF0000"/>
                </a:solidFill>
              </a:rPr>
              <a:t>Malati di Sclerosi Multipla                    e </a:t>
            </a:r>
            <a:r>
              <a:rPr lang="it-IT" sz="2800" b="1" dirty="0">
                <a:solidFill>
                  <a:srgbClr val="FF0000"/>
                </a:solidFill>
              </a:rPr>
              <a:t>il Coronavirus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con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Coronavirus</a:t>
            </a:r>
            <a:endParaRPr lang="it-IT" altLang="it-IT" sz="2000" dirty="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774280" y="918125"/>
            <a:ext cx="374452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Caratteristiche e note relative all’indagine conoscitiva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674443" y="2243168"/>
            <a:ext cx="7849089" cy="30072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Questa indagine conoscitiva è stata realizzata                                              nel periodo </a:t>
            </a:r>
            <a:r>
              <a:rPr lang="it-IT" b="1" dirty="0" smtClean="0">
                <a:solidFill>
                  <a:srgbClr val="0070C0"/>
                </a:solidFill>
              </a:rPr>
              <a:t>11/5/2020 </a:t>
            </a:r>
            <a:r>
              <a:rPr lang="it-IT" b="1" dirty="0">
                <a:solidFill>
                  <a:srgbClr val="0070C0"/>
                </a:solidFill>
              </a:rPr>
              <a:t>– </a:t>
            </a:r>
            <a:r>
              <a:rPr lang="it-IT" b="1" dirty="0" smtClean="0">
                <a:solidFill>
                  <a:srgbClr val="0070C0"/>
                </a:solidFill>
              </a:rPr>
              <a:t>20/5/2020</a:t>
            </a:r>
            <a:r>
              <a:rPr lang="it-IT" b="1" dirty="0">
                <a:solidFill>
                  <a:srgbClr val="0070C0"/>
                </a:solidFill>
              </a:rPr>
              <a:t>.</a:t>
            </a:r>
          </a:p>
          <a:p>
            <a:pPr algn="ctr"/>
            <a:endParaRPr lang="it-IT" b="1" dirty="0">
              <a:solidFill>
                <a:srgbClr val="0070C0"/>
              </a:solidFill>
            </a:endParaRP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Le interviste sono state realizzate inviando il questionario                           alle Email di </a:t>
            </a:r>
            <a:r>
              <a:rPr lang="it-IT" b="1" dirty="0" smtClean="0">
                <a:solidFill>
                  <a:srgbClr val="0070C0"/>
                </a:solidFill>
              </a:rPr>
              <a:t>194 Malati di Sclerosi Multipla                                                     </a:t>
            </a:r>
            <a:r>
              <a:rPr lang="it-IT" b="1" dirty="0">
                <a:solidFill>
                  <a:srgbClr val="0070C0"/>
                </a:solidFill>
              </a:rPr>
              <a:t>(selezionati dalla banca dati di </a:t>
            </a:r>
            <a:r>
              <a:rPr lang="it-IT" b="1" dirty="0" err="1">
                <a:solidFill>
                  <a:srgbClr val="0070C0"/>
                </a:solidFill>
              </a:rPr>
              <a:t>Datanalysis</a:t>
            </a:r>
            <a:r>
              <a:rPr lang="it-IT" b="1" dirty="0">
                <a:solidFill>
                  <a:srgbClr val="0070C0"/>
                </a:solidFill>
              </a:rPr>
              <a:t>)                                          distribuiti sull’intero territorio nazionale,                                              rispettando le normative sulla Legge sulla Privacy.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7885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con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194 Malati di Sclerosi Multipla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200917"/>
              </p:ext>
            </p:extLst>
          </p:nvPr>
        </p:nvGraphicFramePr>
        <p:xfrm>
          <a:off x="539440" y="620610"/>
          <a:ext cx="8065120" cy="432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67430" y="5272900"/>
            <a:ext cx="2592359" cy="523220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Tutte le multi risposte                 sono state riportate al 100%</a:t>
            </a:r>
            <a:endParaRPr lang="it-IT" altLang="it-IT" sz="1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30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con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194 Malati di Sclerosi Multipla</a:t>
            </a:r>
            <a:endParaRPr lang="it-IT" sz="1400" b="1" dirty="0">
              <a:solidFill>
                <a:srgbClr val="FF0000"/>
              </a:solidFill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67430" y="5272900"/>
            <a:ext cx="2592359" cy="523220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Tutte le multi risposte                 sono state riportate al 100%</a:t>
            </a:r>
            <a:endParaRPr lang="it-IT" altLang="it-IT" sz="1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</p:txBody>
      </p:sp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159518"/>
              </p:ext>
            </p:extLst>
          </p:nvPr>
        </p:nvGraphicFramePr>
        <p:xfrm>
          <a:off x="467430" y="643022"/>
          <a:ext cx="8281150" cy="4370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88649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con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194 Malati di Sclerosi Multipla</a:t>
            </a:r>
            <a:endParaRPr lang="it-IT" sz="1400" b="1" dirty="0">
              <a:solidFill>
                <a:srgbClr val="FF0000"/>
              </a:solidFill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67430" y="5272900"/>
            <a:ext cx="2592359" cy="523220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Tutte le multi risposte                 sono state riportate al 100%</a:t>
            </a:r>
            <a:endParaRPr lang="it-IT" altLang="it-IT" sz="1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</p:txBody>
      </p:sp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391649"/>
              </p:ext>
            </p:extLst>
          </p:nvPr>
        </p:nvGraphicFramePr>
        <p:xfrm>
          <a:off x="539440" y="692620"/>
          <a:ext cx="8065120" cy="4176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43766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con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194 Malati di Sclerosi Multipla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178831"/>
              </p:ext>
            </p:extLst>
          </p:nvPr>
        </p:nvGraphicFramePr>
        <p:xfrm>
          <a:off x="611450" y="557213"/>
          <a:ext cx="7849090" cy="4504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89790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con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194 Malati di Sclerosi Multipla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910912"/>
              </p:ext>
            </p:extLst>
          </p:nvPr>
        </p:nvGraphicFramePr>
        <p:xfrm>
          <a:off x="755650" y="692620"/>
          <a:ext cx="7561263" cy="428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87594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Malati con Sclerosi Multipla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194 Malati di Sclerosi Multipla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33568"/>
              </p:ext>
            </p:extLst>
          </p:nvPr>
        </p:nvGraphicFramePr>
        <p:xfrm>
          <a:off x="539440" y="692620"/>
          <a:ext cx="8281150" cy="4189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49758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/>
          <p:cNvSpPr>
            <a:spLocks noChangeArrowheads="1"/>
          </p:cNvSpPr>
          <p:nvPr/>
        </p:nvSpPr>
        <p:spPr bwMode="auto">
          <a:xfrm>
            <a:off x="179388" y="188913"/>
            <a:ext cx="8839200" cy="6400800"/>
          </a:xfrm>
          <a:prstGeom prst="roundRect">
            <a:avLst>
              <a:gd name="adj" fmla="val 4458"/>
            </a:avLst>
          </a:prstGeom>
          <a:gradFill rotWithShape="0">
            <a:gsLst>
              <a:gs pos="0">
                <a:schemeClr val="bg1"/>
              </a:gs>
              <a:gs pos="50000">
                <a:srgbClr val="B7DBFF"/>
              </a:gs>
              <a:gs pos="100000">
                <a:schemeClr val="bg1"/>
              </a:gs>
            </a:gsLst>
            <a:lin ang="5400000" scaled="1"/>
          </a:gradFill>
          <a:ln w="25400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it-IT" altLang="it-IT" dirty="0">
              <a:latin typeface="Arial" panose="020B0604020202020204" pitchFamily="34" charset="0"/>
            </a:endParaRPr>
          </a:p>
        </p:txBody>
      </p:sp>
      <p:pic>
        <p:nvPicPr>
          <p:cNvPr id="56323" name="Picture 3" descr="log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56288"/>
            <a:ext cx="97313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4" descr="logocomplet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589588"/>
            <a:ext cx="111760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5400000" algn="ctr" rotWithShape="0">
                    <a:srgbClr val="3399FF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56326" name="Text Box 7"/>
          <p:cNvSpPr txBox="1">
            <a:spLocks noChangeArrowheads="1"/>
          </p:cNvSpPr>
          <p:nvPr/>
        </p:nvSpPr>
        <p:spPr bwMode="auto">
          <a:xfrm>
            <a:off x="1042988" y="90488"/>
            <a:ext cx="691356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it-IT" altLang="it-IT" sz="1800" b="1">
                <a:solidFill>
                  <a:srgbClr val="3333FF"/>
                </a:solidFill>
              </a:rPr>
              <a:t>DATANALYSIS </a:t>
            </a:r>
          </a:p>
        </p:txBody>
      </p:sp>
      <p:pic>
        <p:nvPicPr>
          <p:cNvPr id="56327" name="Picture 8" descr="D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692150"/>
            <a:ext cx="15430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8" name="Comment 9"/>
          <p:cNvSpPr>
            <a:spLocks noChangeArrowheads="1"/>
          </p:cNvSpPr>
          <p:nvPr/>
        </p:nvSpPr>
        <p:spPr bwMode="auto">
          <a:xfrm>
            <a:off x="5247164" y="853849"/>
            <a:ext cx="2971800" cy="2770188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DATANALYSIS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Viale Pinturicchio 31  -00196 Roma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Tf.   06 37353740  r.a.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Fax  06 3725897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Email: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i.leonardi@datanalysis.it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t.lachi@datanalysis.it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t.torri@datanalysis.it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www.datanalysis.it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200" b="1">
              <a:solidFill>
                <a:srgbClr val="000000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60" y="2740057"/>
            <a:ext cx="3490912" cy="2348432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524" y="3847651"/>
            <a:ext cx="2641887" cy="14913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26169</TotalTime>
  <Words>386</Words>
  <Application>Microsoft Office PowerPoint</Application>
  <PresentationFormat>Presentazione su schermo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prisma ottica e fotografia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battaglioli</dc:creator>
  <cp:lastModifiedBy>Ivano</cp:lastModifiedBy>
  <cp:revision>1943</cp:revision>
  <cp:lastPrinted>2020-10-26T15:48:56Z</cp:lastPrinted>
  <dcterms:created xsi:type="dcterms:W3CDTF">2006-03-03T16:20:51Z</dcterms:created>
  <dcterms:modified xsi:type="dcterms:W3CDTF">2020-10-26T15:49:00Z</dcterms:modified>
</cp:coreProperties>
</file>