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860" r:id="rId2"/>
    <p:sldId id="1193" r:id="rId3"/>
    <p:sldId id="1186" r:id="rId4"/>
    <p:sldId id="1187" r:id="rId5"/>
    <p:sldId id="1188" r:id="rId6"/>
    <p:sldId id="1189" r:id="rId7"/>
    <p:sldId id="1190" r:id="rId8"/>
    <p:sldId id="1191" r:id="rId9"/>
    <p:sldId id="1192" r:id="rId10"/>
    <p:sldId id="634" r:id="rId11"/>
  </p:sldIdLst>
  <p:sldSz cx="9144000" cy="6858000" type="screen4x3"/>
  <p:notesSz cx="6807200" cy="99393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5050"/>
    <a:srgbClr val="FF0000"/>
    <a:srgbClr val="FF9900"/>
    <a:srgbClr val="993366"/>
    <a:srgbClr val="0000FF"/>
    <a:srgbClr val="660033"/>
    <a:srgbClr val="FFFF99"/>
    <a:srgbClr val="00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60" autoAdjust="0"/>
    <p:restoredTop sz="94989" autoAdjust="0"/>
  </p:normalViewPr>
  <p:slideViewPr>
    <p:cSldViewPr>
      <p:cViewPr varScale="1">
        <p:scale>
          <a:sx n="84" d="100"/>
          <a:sy n="84" d="100"/>
        </p:scale>
        <p:origin x="1219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Cartel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Foglio_di_lavoro_di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Foglio_di_lavoro_di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Foglio_di_lavoro_di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Foglio_di_lavoro_di_Microsoft_Excel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Foglio_di_lavoro_di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 1 Secondo Lei, è possibile affermare che i Pazienti Asmatici: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68-45AD-874D-C6BA6EF49EA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C68-45AD-874D-C6BA6EF49EA8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C68-45AD-874D-C6BA6EF49EA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C68-45AD-874D-C6BA6EF49EA8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Foglio1!$A$1:$A$6</c:f>
              <c:strCache>
                <c:ptCount val="6"/>
                <c:pt idx="1">
                  <c:v>1. contraggono il Coronavirus più facilmente</c:v>
                </c:pt>
                <c:pt idx="2">
                  <c:v>2. manifestano il Coronavirus in forma più grave</c:v>
                </c:pt>
                <c:pt idx="3">
                  <c:v>3. manifestano più frequenti e gravi attacchi d'asma</c:v>
                </c:pt>
                <c:pt idx="4">
                  <c:v>4. sviluppano più frequentemente la polmonite</c:v>
                </c:pt>
                <c:pt idx="5">
                  <c:v>5. sono più soggetti all'ospedalizzazione</c:v>
                </c:pt>
              </c:strCache>
            </c:strRef>
          </c:cat>
          <c:val>
            <c:numRef>
              <c:f>Foglio1!$F$1:$F$6</c:f>
              <c:numCache>
                <c:formatCode>0%</c:formatCode>
                <c:ptCount val="6"/>
                <c:pt idx="1">
                  <c:v>0.15</c:v>
                </c:pt>
                <c:pt idx="2">
                  <c:v>0.26</c:v>
                </c:pt>
                <c:pt idx="3">
                  <c:v>0.14000000000000001</c:v>
                </c:pt>
                <c:pt idx="4">
                  <c:v>0.21</c:v>
                </c:pt>
                <c:pt idx="5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C68-45AD-874D-C6BA6EF49E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15785984"/>
        <c:axId val="915786528"/>
        <c:axId val="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Foglio1!$A$1:$A$6</c15:sqref>
                        </c15:formulaRef>
                      </c:ext>
                    </c:extLst>
                    <c:strCache>
                      <c:ptCount val="6"/>
                      <c:pt idx="1">
                        <c:v>1. contraggono il Coronavirus più facilmente</c:v>
                      </c:pt>
                      <c:pt idx="2">
                        <c:v>2. manifestano il Coronavirus in forma più grave</c:v>
                      </c:pt>
                      <c:pt idx="3">
                        <c:v>3. manifestano più frequenti e gravi attacchi d'asma</c:v>
                      </c:pt>
                      <c:pt idx="4">
                        <c:v>4. sviluppano più frequentemente la polmonite</c:v>
                      </c:pt>
                      <c:pt idx="5">
                        <c:v>5. sono più soggetti all'ospedalizzazione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Foglio1!$B$1:$B$6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9-FC68-45AD-874D-C6BA6EF49EA8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Foglio1!$A$1:$A$6</c15:sqref>
                        </c15:formulaRef>
                      </c:ext>
                    </c:extLst>
                    <c:strCache>
                      <c:ptCount val="6"/>
                      <c:pt idx="1">
                        <c:v>1. contraggono il Coronavirus più facilmente</c:v>
                      </c:pt>
                      <c:pt idx="2">
                        <c:v>2. manifestano il Coronavirus in forma più grave</c:v>
                      </c:pt>
                      <c:pt idx="3">
                        <c:v>3. manifestano più frequenti e gravi attacchi d'asma</c:v>
                      </c:pt>
                      <c:pt idx="4">
                        <c:v>4. sviluppano più frequentemente la polmonite</c:v>
                      </c:pt>
                      <c:pt idx="5">
                        <c:v>5. sono più soggetti all'ospedalizzazione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A-FC68-45AD-874D-C6BA6EF49EA8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Foglio1!$A$1:$A$6</c15:sqref>
                        </c15:formulaRef>
                      </c:ext>
                    </c:extLst>
                    <c:strCache>
                      <c:ptCount val="6"/>
                      <c:pt idx="1">
                        <c:v>1. contraggono il Coronavirus più facilmente</c:v>
                      </c:pt>
                      <c:pt idx="2">
                        <c:v>2. manifestano il Coronavirus in forma più grave</c:v>
                      </c:pt>
                      <c:pt idx="3">
                        <c:v>3. manifestano più frequenti e gravi attacchi d'asma</c:v>
                      </c:pt>
                      <c:pt idx="4">
                        <c:v>4. sviluppano più frequentemente la polmonite</c:v>
                      </c:pt>
                      <c:pt idx="5">
                        <c:v>5. sono più soggetti all'ospedalizzazione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B-FC68-45AD-874D-C6BA6EF49EA8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Foglio1!$A$1:$A$6</c15:sqref>
                        </c15:formulaRef>
                      </c:ext>
                    </c:extLst>
                    <c:strCache>
                      <c:ptCount val="6"/>
                      <c:pt idx="1">
                        <c:v>1. contraggono il Coronavirus più facilmente</c:v>
                      </c:pt>
                      <c:pt idx="2">
                        <c:v>2. manifestano il Coronavirus in forma più grave</c:v>
                      </c:pt>
                      <c:pt idx="3">
                        <c:v>3. manifestano più frequenti e gravi attacchi d'asma</c:v>
                      </c:pt>
                      <c:pt idx="4">
                        <c:v>4. sviluppano più frequentemente la polmonite</c:v>
                      </c:pt>
                      <c:pt idx="5">
                        <c:v>5. sono più soggetti all'ospedalizzazione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C-FC68-45AD-874D-C6BA6EF49EA8}"/>
                  </c:ext>
                </c:extLst>
              </c15:ser>
            </c15:filteredBarSeries>
          </c:ext>
        </c:extLst>
      </c:bar3DChart>
      <c:catAx>
        <c:axId val="915785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5786528"/>
        <c:crosses val="autoZero"/>
        <c:auto val="1"/>
        <c:lblAlgn val="ctr"/>
        <c:lblOffset val="100"/>
        <c:noMultiLvlLbl val="0"/>
      </c:catAx>
      <c:valAx>
        <c:axId val="915786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578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 2 Come sta affrontando questo periodo di infezione                               da Coronavirus?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ABD-4204-9701-257B3A97D599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ABD-4204-9701-257B3A97D599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ABD-4204-9701-257B3A97D599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ABD-4204-9701-257B3A97D599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ABD-4204-9701-257B3A97D599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ABD-4204-9701-257B3A97D599}"/>
              </c:ext>
            </c:extLst>
          </c:dPt>
          <c:dPt>
            <c:idx val="7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ABD-4204-9701-257B3A97D599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Foglio1!$A$1:$A$8</c:f>
              <c:strCache>
                <c:ptCount val="8"/>
                <c:pt idx="1">
                  <c:v>1. Non uscendo e isolandomi</c:v>
                </c:pt>
                <c:pt idx="2">
                  <c:v>2. Evitando il contatto con le persone</c:v>
                </c:pt>
                <c:pt idx="3">
                  <c:v>3. Avendo in casa i farmaci in quantità maggiori rispetto al solito</c:v>
                </c:pt>
                <c:pt idx="4">
                  <c:v>4. Assumendo con regolarità e precisione i farmaci prescritti</c:v>
                </c:pt>
                <c:pt idx="5">
                  <c:v>5. Evitando con più attenzione contatti con possibili allergeni</c:v>
                </c:pt>
                <c:pt idx="6">
                  <c:v>6. Evitando prodotti disinfettanti che possono scatenare attacchi di asma</c:v>
                </c:pt>
                <c:pt idx="7">
                  <c:v>7. Cercando di rilassarmi per non entrare nel panico</c:v>
                </c:pt>
              </c:strCache>
            </c:strRef>
          </c:cat>
          <c:val>
            <c:numRef>
              <c:f>Foglio1!$H$1:$H$8</c:f>
              <c:numCache>
                <c:formatCode>0%</c:formatCode>
                <c:ptCount val="8"/>
                <c:pt idx="1">
                  <c:v>0.25</c:v>
                </c:pt>
                <c:pt idx="2">
                  <c:v>0.11</c:v>
                </c:pt>
                <c:pt idx="3">
                  <c:v>0.21</c:v>
                </c:pt>
                <c:pt idx="4">
                  <c:v>0.19</c:v>
                </c:pt>
                <c:pt idx="5">
                  <c:v>0.08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ABD-4204-9701-257B3A97D5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16946144"/>
        <c:axId val="916947232"/>
        <c:axId val="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Non uscendo e isolandomi</c:v>
                      </c:pt>
                      <c:pt idx="2">
                        <c:v>2. Evitando il contatto con le persone</c:v>
                      </c:pt>
                      <c:pt idx="3">
                        <c:v>3. Avendo in casa i farmaci in quantità maggiori rispetto al solito</c:v>
                      </c:pt>
                      <c:pt idx="4">
                        <c:v>4. Assumendo con regolarità e precisione i farmaci prescritti</c:v>
                      </c:pt>
                      <c:pt idx="5">
                        <c:v>5. Evitando con più attenzione contatti con possibili allergeni</c:v>
                      </c:pt>
                      <c:pt idx="6">
                        <c:v>6. Evitando prodotti disinfettanti che possono scatenare attacchi di asma</c:v>
                      </c:pt>
                      <c:pt idx="7">
                        <c:v>7. Cercando di rilassarmi per non entrare nel panico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Foglio1!$B$1:$B$8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F-7ABD-4204-9701-257B3A97D599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Non uscendo e isolandomi</c:v>
                      </c:pt>
                      <c:pt idx="2">
                        <c:v>2. Evitando il contatto con le persone</c:v>
                      </c:pt>
                      <c:pt idx="3">
                        <c:v>3. Avendo in casa i farmaci in quantità maggiori rispetto al solito</c:v>
                      </c:pt>
                      <c:pt idx="4">
                        <c:v>4. Assumendo con regolarità e precisione i farmaci prescritti</c:v>
                      </c:pt>
                      <c:pt idx="5">
                        <c:v>5. Evitando con più attenzione contatti con possibili allergeni</c:v>
                      </c:pt>
                      <c:pt idx="6">
                        <c:v>6. Evitando prodotti disinfettanti che possono scatenare attacchi di asma</c:v>
                      </c:pt>
                      <c:pt idx="7">
                        <c:v>7. Cercando di rilassarmi per non entrare nel panico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10-7ABD-4204-9701-257B3A97D599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Non uscendo e isolandomi</c:v>
                      </c:pt>
                      <c:pt idx="2">
                        <c:v>2. Evitando il contatto con le persone</c:v>
                      </c:pt>
                      <c:pt idx="3">
                        <c:v>3. Avendo in casa i farmaci in quantità maggiori rispetto al solito</c:v>
                      </c:pt>
                      <c:pt idx="4">
                        <c:v>4. Assumendo con regolarità e precisione i farmaci prescritti</c:v>
                      </c:pt>
                      <c:pt idx="5">
                        <c:v>5. Evitando con più attenzione contatti con possibili allergeni</c:v>
                      </c:pt>
                      <c:pt idx="6">
                        <c:v>6. Evitando prodotti disinfettanti che possono scatenare attacchi di asma</c:v>
                      </c:pt>
                      <c:pt idx="7">
                        <c:v>7. Cercando di rilassarmi per non entrare nel panico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11-7ABD-4204-9701-257B3A97D599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Non uscendo e isolandomi</c:v>
                      </c:pt>
                      <c:pt idx="2">
                        <c:v>2. Evitando il contatto con le persone</c:v>
                      </c:pt>
                      <c:pt idx="3">
                        <c:v>3. Avendo in casa i farmaci in quantità maggiori rispetto al solito</c:v>
                      </c:pt>
                      <c:pt idx="4">
                        <c:v>4. Assumendo con regolarità e precisione i farmaci prescritti</c:v>
                      </c:pt>
                      <c:pt idx="5">
                        <c:v>5. Evitando con più attenzione contatti con possibili allergeni</c:v>
                      </c:pt>
                      <c:pt idx="6">
                        <c:v>6. Evitando prodotti disinfettanti che possono scatenare attacchi di asma</c:v>
                      </c:pt>
                      <c:pt idx="7">
                        <c:v>7. Cercando di rilassarmi per non entrare nel panico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12-7ABD-4204-9701-257B3A97D599}"/>
                  </c:ext>
                </c:extLst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Non uscendo e isolandomi</c:v>
                      </c:pt>
                      <c:pt idx="2">
                        <c:v>2. Evitando il contatto con le persone</c:v>
                      </c:pt>
                      <c:pt idx="3">
                        <c:v>3. Avendo in casa i farmaci in quantità maggiori rispetto al solito</c:v>
                      </c:pt>
                      <c:pt idx="4">
                        <c:v>4. Assumendo con regolarità e precisione i farmaci prescritti</c:v>
                      </c:pt>
                      <c:pt idx="5">
                        <c:v>5. Evitando con più attenzione contatti con possibili allergeni</c:v>
                      </c:pt>
                      <c:pt idx="6">
                        <c:v>6. Evitando prodotti disinfettanti che possono scatenare attacchi di asma</c:v>
                      </c:pt>
                      <c:pt idx="7">
                        <c:v>7. Cercando di rilassarmi per non entrare nel panico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Foglio1!$F$1:$F$8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13-7ABD-4204-9701-257B3A97D599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chemeClr val="accent6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Non uscendo e isolandomi</c:v>
                      </c:pt>
                      <c:pt idx="2">
                        <c:v>2. Evitando il contatto con le persone</c:v>
                      </c:pt>
                      <c:pt idx="3">
                        <c:v>3. Avendo in casa i farmaci in quantità maggiori rispetto al solito</c:v>
                      </c:pt>
                      <c:pt idx="4">
                        <c:v>4. Assumendo con regolarità e precisione i farmaci prescritti</c:v>
                      </c:pt>
                      <c:pt idx="5">
                        <c:v>5. Evitando con più attenzione contatti con possibili allergeni</c:v>
                      </c:pt>
                      <c:pt idx="6">
                        <c:v>6. Evitando prodotti disinfettanti che possono scatenare attacchi di asma</c:v>
                      </c:pt>
                      <c:pt idx="7">
                        <c:v>7. Cercando di rilassarmi per non entrare nel panico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Foglio1!$G$1:$G$8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14-7ABD-4204-9701-257B3A97D599}"/>
                  </c:ext>
                </c:extLst>
              </c15:ser>
            </c15:filteredBarSeries>
          </c:ext>
        </c:extLst>
      </c:bar3DChart>
      <c:catAx>
        <c:axId val="916946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6947232"/>
        <c:crosses val="autoZero"/>
        <c:auto val="1"/>
        <c:lblAlgn val="ctr"/>
        <c:lblOffset val="100"/>
        <c:noMultiLvlLbl val="0"/>
      </c:catAx>
      <c:valAx>
        <c:axId val="916947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6946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Quanto ha paura di recarsi in Ospedale per necessità  di una visita specialistica?</a:t>
            </a:r>
            <a:endParaRPr lang="it-I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348-432D-8910-2700A3CC56AA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348-432D-8910-2700A3CC56AA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348-432D-8910-2700A3CC56AA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348-432D-8910-2700A3CC56AA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Foglio1!$A$1:$A$5</c:f>
              <c:strCache>
                <c:ptCount val="5"/>
                <c:pt idx="1">
                  <c:v>1. Molto</c:v>
                </c:pt>
                <c:pt idx="2">
                  <c:v>2. Abbastanza</c:v>
                </c:pt>
                <c:pt idx="3">
                  <c:v>3. Poco</c:v>
                </c:pt>
                <c:pt idx="4">
                  <c:v>4. Per nulla</c:v>
                </c:pt>
              </c:strCache>
            </c:strRef>
          </c:cat>
          <c:val>
            <c:numRef>
              <c:f>Foglio1!$C$1:$C$5</c:f>
              <c:numCache>
                <c:formatCode>0%</c:formatCode>
                <c:ptCount val="5"/>
                <c:pt idx="1">
                  <c:v>0.66</c:v>
                </c:pt>
                <c:pt idx="2">
                  <c:v>0.24</c:v>
                </c:pt>
                <c:pt idx="3">
                  <c:v>7.0000000000000007E-2</c:v>
                </c:pt>
                <c:pt idx="4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348-432D-8910-2700A3CC56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16947776"/>
        <c:axId val="916953216"/>
        <c:axId val="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Molto</c:v>
                      </c:pt>
                      <c:pt idx="2">
                        <c:v>2. Abbastanza</c:v>
                      </c:pt>
                      <c:pt idx="3">
                        <c:v>3. Poco</c:v>
                      </c:pt>
                      <c:pt idx="4">
                        <c:v>4. Per nulla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Foglio1!$B$1:$B$5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9-2348-432D-8910-2700A3CC56AA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1">
                        <c:v>1. Molto</c:v>
                      </c:pt>
                      <c:pt idx="2">
                        <c:v>2. Abbastanza</c:v>
                      </c:pt>
                      <c:pt idx="3">
                        <c:v>3. Poco</c:v>
                      </c:pt>
                      <c:pt idx="4">
                        <c:v>4. Per nulla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A-2348-432D-8910-2700A3CC56AA}"/>
                  </c:ext>
                </c:extLst>
              </c15:ser>
            </c15:filteredBarSeries>
          </c:ext>
        </c:extLst>
      </c:bar3DChart>
      <c:catAx>
        <c:axId val="916947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6953216"/>
        <c:crosses val="autoZero"/>
        <c:auto val="1"/>
        <c:lblAlgn val="ctr"/>
        <c:lblOffset val="100"/>
        <c:noMultiLvlLbl val="0"/>
      </c:catAx>
      <c:valAx>
        <c:axId val="916953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6947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Ritiene di incorrere in rischi maggiori utilizzando                       farmaci cortisonici?</a:t>
            </a:r>
            <a:endParaRPr lang="it-I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F4B-429F-A343-843A39C83AC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F4B-429F-A343-843A39C83ACF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F4B-429F-A343-843A39C83ACF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Foglio1!$A$1:$A$4</c:f>
              <c:strCache>
                <c:ptCount val="4"/>
                <c:pt idx="1">
                  <c:v>1. Sì</c:v>
                </c:pt>
                <c:pt idx="2">
                  <c:v>2. No</c:v>
                </c:pt>
                <c:pt idx="3">
                  <c:v>3. Non so</c:v>
                </c:pt>
              </c:strCache>
            </c:strRef>
          </c:cat>
          <c:val>
            <c:numRef>
              <c:f>Foglio1!$B$1:$B$4</c:f>
              <c:numCache>
                <c:formatCode>0%</c:formatCode>
                <c:ptCount val="4"/>
                <c:pt idx="1">
                  <c:v>0.53</c:v>
                </c:pt>
                <c:pt idx="2">
                  <c:v>0.26</c:v>
                </c:pt>
                <c:pt idx="3">
                  <c:v>0.21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F4B-429F-A343-843A39C83A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16949408"/>
        <c:axId val="916950496"/>
        <c:axId val="0"/>
      </c:bar3DChart>
      <c:catAx>
        <c:axId val="916949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6950496"/>
        <c:crosses val="autoZero"/>
        <c:auto val="1"/>
        <c:lblAlgn val="ctr"/>
        <c:lblOffset val="100"/>
        <c:noMultiLvlLbl val="0"/>
      </c:catAx>
      <c:valAx>
        <c:axId val="916950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6949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Ritiene che sia meglio sospendere una terapia desensibilizzante allergene specifica?</a:t>
            </a:r>
            <a:endParaRPr lang="it-I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AE-4B14-929C-1FF385C5BFF1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2AE-4B14-929C-1FF385C5BFF1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2AE-4B14-929C-1FF385C5BFF1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Foglio1!$A$1:$A$4</c:f>
              <c:strCache>
                <c:ptCount val="4"/>
                <c:pt idx="1">
                  <c:v>1. Sì</c:v>
                </c:pt>
                <c:pt idx="2">
                  <c:v>2. No</c:v>
                </c:pt>
                <c:pt idx="3">
                  <c:v>3. Non so</c:v>
                </c:pt>
              </c:strCache>
            </c:strRef>
          </c:cat>
          <c:val>
            <c:numRef>
              <c:f>Foglio1!$B$1:$B$4</c:f>
              <c:numCache>
                <c:formatCode>0%</c:formatCode>
                <c:ptCount val="4"/>
                <c:pt idx="1">
                  <c:v>0.51</c:v>
                </c:pt>
                <c:pt idx="2">
                  <c:v>0.24</c:v>
                </c:pt>
                <c:pt idx="3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2AE-4B14-929C-1FF385C5BF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16951040"/>
        <c:axId val="916951584"/>
        <c:axId val="0"/>
      </c:bar3DChart>
      <c:catAx>
        <c:axId val="916951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6951584"/>
        <c:crosses val="autoZero"/>
        <c:auto val="1"/>
        <c:lblAlgn val="ctr"/>
        <c:lblOffset val="100"/>
        <c:noMultiLvlLbl val="0"/>
      </c:catAx>
      <c:valAx>
        <c:axId val="916951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6951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In questo scenario legato al Coronavirus, quali fonti informative tende ad utilizzare quale paziente asmatico?</a:t>
            </a:r>
            <a:endParaRPr lang="it-I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05-45A9-898A-8DF3FED1C6A0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105-45A9-898A-8DF3FED1C6A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105-45A9-898A-8DF3FED1C6A0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105-45A9-898A-8DF3FED1C6A0}"/>
              </c:ext>
            </c:extLst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105-45A9-898A-8DF3FED1C6A0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Foglio1!$A$1:$A$6</c:f>
              <c:strCache>
                <c:ptCount val="6"/>
                <c:pt idx="1">
                  <c:v>1. Medico di famiglia</c:v>
                </c:pt>
                <c:pt idx="2">
                  <c:v>2. Pneumologo/Allergologo</c:v>
                </c:pt>
                <c:pt idx="3">
                  <c:v>3. TV/Radio</c:v>
                </c:pt>
                <c:pt idx="4">
                  <c:v>4. Social Media</c:v>
                </c:pt>
                <c:pt idx="5">
                  <c:v>5. Altro</c:v>
                </c:pt>
              </c:strCache>
            </c:strRef>
          </c:cat>
          <c:val>
            <c:numRef>
              <c:f>Foglio1!$D$1:$D$6</c:f>
              <c:numCache>
                <c:formatCode>0%</c:formatCode>
                <c:ptCount val="6"/>
                <c:pt idx="1">
                  <c:v>0.24</c:v>
                </c:pt>
                <c:pt idx="2">
                  <c:v>0.33</c:v>
                </c:pt>
                <c:pt idx="3">
                  <c:v>0.14000000000000001</c:v>
                </c:pt>
                <c:pt idx="4">
                  <c:v>0.21</c:v>
                </c:pt>
                <c:pt idx="5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105-45A9-898A-8DF3FED1C6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16952128"/>
        <c:axId val="916952672"/>
        <c:axId val="0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Foglio1!$A$1:$A$6</c15:sqref>
                        </c15:formulaRef>
                      </c:ext>
                    </c:extLst>
                    <c:strCache>
                      <c:ptCount val="6"/>
                      <c:pt idx="1">
                        <c:v>1. Medico di famiglia</c:v>
                      </c:pt>
                      <c:pt idx="2">
                        <c:v>2. Pneumologo/Allergologo</c:v>
                      </c:pt>
                      <c:pt idx="3">
                        <c:v>3. TV/Radio</c:v>
                      </c:pt>
                      <c:pt idx="4">
                        <c:v>4. Social Media</c:v>
                      </c:pt>
                      <c:pt idx="5">
                        <c:v>5. Altro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Foglio1!$B$1:$B$6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B-3105-45A9-898A-8DF3FED1C6A0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Foglio1!$A$1:$A$6</c15:sqref>
                        </c15:formulaRef>
                      </c:ext>
                    </c:extLst>
                    <c:strCache>
                      <c:ptCount val="6"/>
                      <c:pt idx="1">
                        <c:v>1. Medico di famiglia</c:v>
                      </c:pt>
                      <c:pt idx="2">
                        <c:v>2. Pneumologo/Allergologo</c:v>
                      </c:pt>
                      <c:pt idx="3">
                        <c:v>3. TV/Radio</c:v>
                      </c:pt>
                      <c:pt idx="4">
                        <c:v>4. Social Media</c:v>
                      </c:pt>
                      <c:pt idx="5">
                        <c:v>5. Altro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C-3105-45A9-898A-8DF3FED1C6A0}"/>
                  </c:ext>
                </c:extLst>
              </c15:ser>
            </c15:filteredBarSeries>
          </c:ext>
        </c:extLst>
      </c:bar3DChart>
      <c:catAx>
        <c:axId val="916952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6952672"/>
        <c:crosses val="autoZero"/>
        <c:auto val="1"/>
        <c:lblAlgn val="ctr"/>
        <c:lblOffset val="100"/>
        <c:noMultiLvlLbl val="0"/>
      </c:catAx>
      <c:valAx>
        <c:axId val="916952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695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6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Per concludere, Lei pensa che questa pandemia stia portando via risorse economiche, sociali                                                e di attenzione ai malati di asma?</a:t>
            </a:r>
            <a:endParaRPr lang="it-IT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615-4B53-8E87-5A135E6039AD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615-4B53-8E87-5A135E6039AD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615-4B53-8E87-5A135E6039AD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Foglio1!$A$1:$A$4</c:f>
              <c:strCache>
                <c:ptCount val="4"/>
                <c:pt idx="1">
                  <c:v>1. Sì</c:v>
                </c:pt>
                <c:pt idx="2">
                  <c:v>2. No</c:v>
                </c:pt>
                <c:pt idx="3">
                  <c:v>3. Non so</c:v>
                </c:pt>
              </c:strCache>
            </c:strRef>
          </c:cat>
          <c:val>
            <c:numRef>
              <c:f>Foglio1!$B$1:$B$4</c:f>
              <c:numCache>
                <c:formatCode>0%</c:formatCode>
                <c:ptCount val="4"/>
                <c:pt idx="1">
                  <c:v>0.66</c:v>
                </c:pt>
                <c:pt idx="2">
                  <c:v>0.21</c:v>
                </c:pt>
                <c:pt idx="3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615-4B53-8E87-5A135E6039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16953760"/>
        <c:axId val="954140384"/>
        <c:axId val="0"/>
      </c:bar3DChart>
      <c:catAx>
        <c:axId val="916953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54140384"/>
        <c:crosses val="autoZero"/>
        <c:auto val="1"/>
        <c:lblAlgn val="ctr"/>
        <c:lblOffset val="100"/>
        <c:noMultiLvlLbl val="0"/>
      </c:catAx>
      <c:valAx>
        <c:axId val="954140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1695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1044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157" y="1"/>
            <a:ext cx="2951044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algn="r"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372"/>
            <a:ext cx="2951044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157" y="9442372"/>
            <a:ext cx="2951044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algn="r"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AEBA16-A367-4B02-BBCC-6EB7EAB149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222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586" y="1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algn="r"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76F7CD-25B0-4CFF-B1E7-771608362E98}" type="datetimeFigureOut">
              <a:rPr lang="it-IT" altLang="it-IT"/>
              <a:pPr>
                <a:defRPr/>
              </a:pPr>
              <a:t>26/10/2020</a:t>
            </a:fld>
            <a:endParaRPr lang="it-IT" alt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35" y="4721975"/>
            <a:ext cx="5449531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794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586" y="9440794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algn="r"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273FC8-F717-4320-8208-09FBEE6210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67900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13F71-A3AB-4616-923B-7414EE5120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60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5EC15-0D7F-468B-ABEA-48747CA22A5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26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49E01-EC37-40B6-A22E-F239FD4573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826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3CF17-12B0-4C22-9D7F-99D75EBA73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510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1AB45-CAFA-4984-BBFB-0A296AA4F9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1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1BC49-5FBF-47E9-82D9-2F6803FAAA5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467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1A20D-AC41-408D-9AC5-234AD416E9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407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B6197-B1EC-43EF-9AC6-3AE0755F7C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77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0AA42-52E2-444F-8934-D6DDC91B4D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040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619F1-2F8D-4767-A252-BB332BE626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5983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98F15-C678-4F41-9C22-A3D6B60E05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703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423D2C-EDC8-4207-9054-E1345A48EC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371720" name="Text Box 8"/>
          <p:cNvSpPr txBox="1">
            <a:spLocks noChangeArrowheads="1"/>
          </p:cNvSpPr>
          <p:nvPr/>
        </p:nvSpPr>
        <p:spPr bwMode="auto">
          <a:xfrm>
            <a:off x="2732396" y="5211529"/>
            <a:ext cx="3455987" cy="369332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it-IT" alt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Roma, Maggio 2020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Pazienti Asmatici e il Coronavirus                                                                                 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EFD8C112-6D51-4311-90C8-3ECAAF09A1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556" y="1224752"/>
            <a:ext cx="4168481" cy="2412161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AB0622CA-9CB5-44B1-A72B-BF10962C38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248" y="3501225"/>
            <a:ext cx="2300295" cy="1288165"/>
          </a:xfrm>
          <a:prstGeom prst="rect">
            <a:avLst/>
          </a:prstGeom>
        </p:spPr>
      </p:pic>
      <p:sp>
        <p:nvSpPr>
          <p:cNvPr id="3" name="Ovale 2"/>
          <p:cNvSpPr/>
          <p:nvPr/>
        </p:nvSpPr>
        <p:spPr>
          <a:xfrm>
            <a:off x="3439689" y="3382718"/>
            <a:ext cx="4817462" cy="1099934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I Pazienti Asmatici e il Coronavirus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/>
          <p:cNvSpPr>
            <a:spLocks noChangeArrowheads="1"/>
          </p:cNvSpPr>
          <p:nvPr/>
        </p:nvSpPr>
        <p:spPr bwMode="auto">
          <a:xfrm>
            <a:off x="179388" y="188913"/>
            <a:ext cx="8839200" cy="6400800"/>
          </a:xfrm>
          <a:prstGeom prst="roundRect">
            <a:avLst>
              <a:gd name="adj" fmla="val 4458"/>
            </a:avLst>
          </a:prstGeom>
          <a:gradFill rotWithShape="0">
            <a:gsLst>
              <a:gs pos="0">
                <a:schemeClr val="bg1"/>
              </a:gs>
              <a:gs pos="50000">
                <a:srgbClr val="B7DBFF"/>
              </a:gs>
              <a:gs pos="100000">
                <a:schemeClr val="bg1"/>
              </a:gs>
            </a:gsLst>
            <a:lin ang="5400000" scaled="1"/>
          </a:gradFill>
          <a:ln w="25400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it-IT" altLang="it-IT" dirty="0">
              <a:latin typeface="Arial" panose="020B0604020202020204" pitchFamily="34" charset="0"/>
            </a:endParaRPr>
          </a:p>
        </p:txBody>
      </p:sp>
      <p:pic>
        <p:nvPicPr>
          <p:cNvPr id="56323" name="Picture 3" descr="log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56288"/>
            <a:ext cx="973138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4" descr="logocomplet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589588"/>
            <a:ext cx="1117600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5400000" algn="ctr" rotWithShape="0">
                    <a:srgbClr val="3399FF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56326" name="Text Box 7"/>
          <p:cNvSpPr txBox="1">
            <a:spLocks noChangeArrowheads="1"/>
          </p:cNvSpPr>
          <p:nvPr/>
        </p:nvSpPr>
        <p:spPr bwMode="auto">
          <a:xfrm>
            <a:off x="1042988" y="90488"/>
            <a:ext cx="691356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it-IT" altLang="it-IT" sz="1800" b="1">
                <a:solidFill>
                  <a:srgbClr val="3333FF"/>
                </a:solidFill>
              </a:rPr>
              <a:t>DATANALYSIS </a:t>
            </a:r>
          </a:p>
        </p:txBody>
      </p:sp>
      <p:pic>
        <p:nvPicPr>
          <p:cNvPr id="56327" name="Picture 8" descr="DN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692150"/>
            <a:ext cx="15430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8" name="Comment 9"/>
          <p:cNvSpPr>
            <a:spLocks noChangeArrowheads="1"/>
          </p:cNvSpPr>
          <p:nvPr/>
        </p:nvSpPr>
        <p:spPr bwMode="auto">
          <a:xfrm>
            <a:off x="5160963" y="1196975"/>
            <a:ext cx="2971800" cy="2770188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DATANALYSIS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Viale Pinturicchio 31  -00196 Roma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Tf.   06 37353740  r.a.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Fax  06 3725897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Email: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i.leonardi@datanalysis.it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t.lachi@datanalysis.it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t.torri@datanalysis.it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>
                <a:solidFill>
                  <a:srgbClr val="000000"/>
                </a:solidFill>
              </a:rPr>
              <a:t>www.datanalysis.it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200" b="1">
              <a:solidFill>
                <a:srgbClr val="000000"/>
              </a:solidFill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xmlns="" id="{DE395D1E-587F-40A4-A691-E3D67BD577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59" y="2710327"/>
            <a:ext cx="4168481" cy="241216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04AF8DB1-FE62-4BC9-A3BB-56E254654B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963" y="4301423"/>
            <a:ext cx="2300295" cy="1288165"/>
          </a:xfrm>
          <a:prstGeom prst="rect">
            <a:avLst/>
          </a:prstGeom>
        </p:spPr>
      </p:pic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2000" b="1" dirty="0">
                <a:solidFill>
                  <a:srgbClr val="3333FF"/>
                </a:solidFill>
              </a:rPr>
              <a:t>I Pazienti Asmatici e il </a:t>
            </a:r>
            <a:r>
              <a:rPr lang="it-IT" altLang="it-IT" sz="2000" b="1" dirty="0" smtClean="0">
                <a:solidFill>
                  <a:srgbClr val="3333FF"/>
                </a:solidFill>
              </a:rPr>
              <a:t>Coronavirus</a:t>
            </a:r>
            <a:endParaRPr lang="it-IT" altLang="it-IT" sz="2000" dirty="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774280" y="918125"/>
            <a:ext cx="374452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Caratteristiche e note relative all’indagine conoscitiva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674443" y="2243168"/>
            <a:ext cx="7849089" cy="30072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Questa indagine conoscitiva è stata realizzata                                              nel periodo </a:t>
            </a:r>
            <a:r>
              <a:rPr lang="it-IT" b="1" dirty="0" smtClean="0">
                <a:solidFill>
                  <a:srgbClr val="0070C0"/>
                </a:solidFill>
              </a:rPr>
              <a:t>20/4/2020 </a:t>
            </a:r>
            <a:r>
              <a:rPr lang="it-IT" b="1" dirty="0">
                <a:solidFill>
                  <a:srgbClr val="0070C0"/>
                </a:solidFill>
              </a:rPr>
              <a:t>– </a:t>
            </a:r>
            <a:r>
              <a:rPr lang="it-IT" b="1" dirty="0" smtClean="0">
                <a:solidFill>
                  <a:srgbClr val="0070C0"/>
                </a:solidFill>
              </a:rPr>
              <a:t>2/5/2020</a:t>
            </a:r>
            <a:r>
              <a:rPr lang="it-IT" b="1" dirty="0">
                <a:solidFill>
                  <a:srgbClr val="0070C0"/>
                </a:solidFill>
              </a:rPr>
              <a:t>.</a:t>
            </a:r>
          </a:p>
          <a:p>
            <a:pPr algn="ctr"/>
            <a:endParaRPr lang="it-IT" b="1" dirty="0">
              <a:solidFill>
                <a:srgbClr val="0070C0"/>
              </a:solidFill>
            </a:endParaRPr>
          </a:p>
          <a:p>
            <a:pPr algn="ctr"/>
            <a:r>
              <a:rPr lang="it-IT" b="1" dirty="0">
                <a:solidFill>
                  <a:srgbClr val="0070C0"/>
                </a:solidFill>
              </a:rPr>
              <a:t>Le interviste sono state realizzate inviando il questionario                           alle Email di </a:t>
            </a:r>
            <a:r>
              <a:rPr lang="it-IT" b="1" dirty="0" smtClean="0">
                <a:solidFill>
                  <a:srgbClr val="0070C0"/>
                </a:solidFill>
              </a:rPr>
              <a:t>487 Pazienti con diagnosi di Asma medio-grave                                                     </a:t>
            </a:r>
            <a:r>
              <a:rPr lang="it-IT" b="1" dirty="0">
                <a:solidFill>
                  <a:srgbClr val="0070C0"/>
                </a:solidFill>
              </a:rPr>
              <a:t>(selezionati dalla banca dati di </a:t>
            </a:r>
            <a:r>
              <a:rPr lang="it-IT" b="1" dirty="0" err="1">
                <a:solidFill>
                  <a:srgbClr val="0070C0"/>
                </a:solidFill>
              </a:rPr>
              <a:t>Datanalysis</a:t>
            </a:r>
            <a:r>
              <a:rPr lang="it-IT" b="1" dirty="0">
                <a:solidFill>
                  <a:srgbClr val="0070C0"/>
                </a:solidFill>
              </a:rPr>
              <a:t>)                                          distribuiti sull’intero territorio nazionale,                                              rispettando le normative sulla Legge sulla Privacy.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47885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Pazienti Asmatici e il Coronavirus                                                                                  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xmlns="" id="{BBF8F015-C079-4319-B401-EC8E7A8083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782487"/>
              </p:ext>
            </p:extLst>
          </p:nvPr>
        </p:nvGraphicFramePr>
        <p:xfrm>
          <a:off x="381000" y="557213"/>
          <a:ext cx="8382000" cy="4216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0" name="Rettangolo arrotondato 9">
            <a:extLst>
              <a:ext uri="{FF2B5EF4-FFF2-40B4-BE49-F238E27FC236}">
                <a16:creationId xmlns:a16="http://schemas.microsoft.com/office/drawing/2014/main" xmlns="" id="{E1EFDB06-C5AF-4DC3-A444-F09071A5BE3C}"/>
              </a:ext>
            </a:extLst>
          </p:cNvPr>
          <p:cNvSpPr/>
          <p:nvPr/>
        </p:nvSpPr>
        <p:spPr>
          <a:xfrm>
            <a:off x="731423" y="5434394"/>
            <a:ext cx="2448340" cy="6947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002060"/>
                </a:solidFill>
              </a:rPr>
              <a:t>Multi risposte riportate al 100%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5358549" y="5429102"/>
            <a:ext cx="244834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487 Pazienti Asmatici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43060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Pazienti Asmatici e il Coronavirus                                                                                  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xmlns="" id="{7BEC4182-91B7-4809-BBCB-706D4D12F4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5664758"/>
              </p:ext>
            </p:extLst>
          </p:nvPr>
        </p:nvGraphicFramePr>
        <p:xfrm>
          <a:off x="422408" y="610642"/>
          <a:ext cx="8353160" cy="4896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9">
            <a:extLst>
              <a:ext uri="{FF2B5EF4-FFF2-40B4-BE49-F238E27FC236}">
                <a16:creationId xmlns:a16="http://schemas.microsoft.com/office/drawing/2014/main" xmlns="" id="{E1EFDB06-C5AF-4DC3-A444-F09071A5BE3C}"/>
              </a:ext>
            </a:extLst>
          </p:cNvPr>
          <p:cNvSpPr/>
          <p:nvPr/>
        </p:nvSpPr>
        <p:spPr>
          <a:xfrm>
            <a:off x="375596" y="5606566"/>
            <a:ext cx="2448340" cy="6947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002060"/>
                </a:solidFill>
              </a:rPr>
              <a:t>Multi risposte riportate al 100%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5319676" y="5605359"/>
            <a:ext cx="244834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487 Pazienti Asmatici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49431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Pazienti Asmatici e il Coronavirus                                                                                  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xmlns="" id="{1006DE27-384D-4BAC-A1B9-838A2A61B6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824894"/>
              </p:ext>
            </p:extLst>
          </p:nvPr>
        </p:nvGraphicFramePr>
        <p:xfrm>
          <a:off x="755649" y="908650"/>
          <a:ext cx="7561263" cy="389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358549" y="5429102"/>
            <a:ext cx="244834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487 Pazienti Asmatici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15910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Pazienti Asmatici e il Coronavirus                                                                                  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xmlns="" id="{B4F5564D-2A54-4A5E-BB55-0398E17560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431654"/>
              </p:ext>
            </p:extLst>
          </p:nvPr>
        </p:nvGraphicFramePr>
        <p:xfrm>
          <a:off x="611450" y="620610"/>
          <a:ext cx="7849090" cy="424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358549" y="5429102"/>
            <a:ext cx="244834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487 Pazienti Asmatici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41852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Pazienti Asmatici e il Coronavirus                                                                                  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xmlns="" id="{F98813AE-3255-4C35-9B1D-2F0C6C6DC5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7267931"/>
              </p:ext>
            </p:extLst>
          </p:nvPr>
        </p:nvGraphicFramePr>
        <p:xfrm>
          <a:off x="611450" y="764630"/>
          <a:ext cx="7849090" cy="4035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358549" y="5429102"/>
            <a:ext cx="244834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487 Pazienti Asmatici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45630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Pazienti Asmatici e il Coronavirus                                                                                  </a:t>
            </a:r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xmlns="" id="{2C9C0F6C-1846-4E2A-BD08-14EBF01F35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386073"/>
              </p:ext>
            </p:extLst>
          </p:nvPr>
        </p:nvGraphicFramePr>
        <p:xfrm>
          <a:off x="683460" y="764630"/>
          <a:ext cx="7777080" cy="4035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9">
            <a:extLst>
              <a:ext uri="{FF2B5EF4-FFF2-40B4-BE49-F238E27FC236}">
                <a16:creationId xmlns:a16="http://schemas.microsoft.com/office/drawing/2014/main" xmlns="" id="{E1EFDB06-C5AF-4DC3-A444-F09071A5BE3C}"/>
              </a:ext>
            </a:extLst>
          </p:cNvPr>
          <p:cNvSpPr/>
          <p:nvPr/>
        </p:nvSpPr>
        <p:spPr>
          <a:xfrm>
            <a:off x="731423" y="5434394"/>
            <a:ext cx="2448340" cy="6947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002060"/>
                </a:solidFill>
              </a:rPr>
              <a:t>Multi risposte riportate al 100%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5358549" y="5429102"/>
            <a:ext cx="244834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487 Pazienti Asmatici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6628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3385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2000" b="1" dirty="0">
                <a:solidFill>
                  <a:srgbClr val="3333FF"/>
                </a:solidFill>
              </a:rPr>
              <a:t>I Pazienti Asmatici e il Coronavirus                                                                                  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xmlns="" id="{65AE3184-469B-4F65-B74F-8F439CB0F5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5457235"/>
              </p:ext>
            </p:extLst>
          </p:nvPr>
        </p:nvGraphicFramePr>
        <p:xfrm>
          <a:off x="755650" y="908650"/>
          <a:ext cx="7632880" cy="389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358549" y="5429102"/>
            <a:ext cx="244834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Base                                   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487 Pazienti Asmatici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5381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25821</TotalTime>
  <Words>330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prisma ottica e fotografia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lorenzo battaglioli</dc:creator>
  <cp:lastModifiedBy>Ivano</cp:lastModifiedBy>
  <cp:revision>1896</cp:revision>
  <cp:lastPrinted>2020-10-26T15:51:04Z</cp:lastPrinted>
  <dcterms:created xsi:type="dcterms:W3CDTF">2006-03-03T16:20:51Z</dcterms:created>
  <dcterms:modified xsi:type="dcterms:W3CDTF">2020-10-26T15:51:11Z</dcterms:modified>
</cp:coreProperties>
</file>