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860" r:id="rId2"/>
    <p:sldId id="1075" r:id="rId3"/>
    <p:sldId id="1078" r:id="rId4"/>
    <p:sldId id="1079" r:id="rId5"/>
    <p:sldId id="1080" r:id="rId6"/>
    <p:sldId id="1081" r:id="rId7"/>
    <p:sldId id="1076" r:id="rId8"/>
  </p:sldIdLst>
  <p:sldSz cx="9144000" cy="6858000" type="screen4x3"/>
  <p:notesSz cx="6877050" cy="1000125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0000"/>
    <a:srgbClr val="660033"/>
    <a:srgbClr val="FFFF99"/>
    <a:srgbClr val="000099"/>
    <a:srgbClr val="9933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60" autoAdjust="0"/>
    <p:restoredTop sz="94213" autoAdjust="0"/>
  </p:normalViewPr>
  <p:slideViewPr>
    <p:cSldViewPr>
      <p:cViewPr varScale="1">
        <p:scale>
          <a:sx n="84" d="100"/>
          <a:sy n="84" d="100"/>
        </p:scale>
        <p:origin x="1531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600" b="1" dirty="0">
                <a:solidFill>
                  <a:srgbClr val="002060"/>
                </a:solidFill>
              </a:rPr>
              <a:t>DM1</a:t>
            </a:r>
            <a:r>
              <a:rPr lang="it-IT" sz="1600" b="1" baseline="0" dirty="0">
                <a:solidFill>
                  <a:srgbClr val="002060"/>
                </a:solidFill>
              </a:rPr>
              <a:t> Quanto è preoccupata sui possibili effetti </a:t>
            </a:r>
            <a:r>
              <a:rPr lang="it-IT" sz="1600" b="1" baseline="0" dirty="0" smtClean="0">
                <a:solidFill>
                  <a:srgbClr val="002060"/>
                </a:solidFill>
              </a:rPr>
              <a:t>                                      di </a:t>
            </a:r>
            <a:r>
              <a:rPr lang="it-IT" sz="1600" b="1" baseline="0" dirty="0">
                <a:solidFill>
                  <a:srgbClr val="002060"/>
                </a:solidFill>
              </a:rPr>
              <a:t>una infezione </a:t>
            </a:r>
            <a:r>
              <a:rPr lang="it-IT" sz="1600" b="1" baseline="0" dirty="0" smtClean="0">
                <a:solidFill>
                  <a:srgbClr val="002060"/>
                </a:solidFill>
              </a:rPr>
              <a:t>da </a:t>
            </a:r>
            <a:r>
              <a:rPr lang="it-IT" sz="1600" b="1" baseline="0" dirty="0">
                <a:solidFill>
                  <a:srgbClr val="002060"/>
                </a:solidFill>
              </a:rPr>
              <a:t>Coronavirus sulla propria salute </a:t>
            </a:r>
            <a:r>
              <a:rPr lang="it-IT" sz="1600" b="1" baseline="0" dirty="0" smtClean="0">
                <a:solidFill>
                  <a:srgbClr val="002060"/>
                </a:solidFill>
              </a:rPr>
              <a:t>                                    e </a:t>
            </a:r>
            <a:r>
              <a:rPr lang="it-IT" sz="1600" b="1" baseline="0" dirty="0">
                <a:solidFill>
                  <a:srgbClr val="002060"/>
                </a:solidFill>
              </a:rPr>
              <a:t>su quella del nascituro?</a:t>
            </a:r>
            <a:endParaRPr lang="it-IT" sz="1600" b="1" dirty="0">
              <a:solidFill>
                <a:srgbClr val="00206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</c:dPt>
          <c:cat>
            <c:strRef>
              <c:f>Foglio1!$A$1:$A$4</c:f>
              <c:strCache>
                <c:ptCount val="4"/>
                <c:pt idx="0">
                  <c:v>Molto</c:v>
                </c:pt>
                <c:pt idx="1">
                  <c:v>Abbastanza</c:v>
                </c:pt>
                <c:pt idx="2">
                  <c:v>Poco</c:v>
                </c:pt>
                <c:pt idx="3">
                  <c:v>Per nulla</c:v>
                </c:pt>
              </c:strCache>
            </c:strRef>
          </c:cat>
          <c:val>
            <c:numRef>
              <c:f>Foglio1!$C$1:$C$4</c:f>
              <c:numCache>
                <c:formatCode>0%</c:formatCode>
                <c:ptCount val="4"/>
                <c:pt idx="0">
                  <c:v>0.33</c:v>
                </c:pt>
                <c:pt idx="1">
                  <c:v>0.56000000000000005</c:v>
                </c:pt>
                <c:pt idx="2">
                  <c:v>7.0000000000000007E-2</c:v>
                </c:pt>
                <c:pt idx="3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37401872"/>
        <c:axId val="1537412752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0">
                        <c:v>Molto</c:v>
                      </c:pt>
                      <c:pt idx="1">
                        <c:v>Abbastanza</c:v>
                      </c:pt>
                      <c:pt idx="2">
                        <c:v>Poco</c:v>
                      </c:pt>
                      <c:pt idx="3">
                        <c:v>Per nulla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Foglio1!$B$1:$B$4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  <a:sp3d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0">
                        <c:v>Molto</c:v>
                      </c:pt>
                      <c:pt idx="1">
                        <c:v>Abbastanza</c:v>
                      </c:pt>
                      <c:pt idx="2">
                        <c:v>Poco</c:v>
                      </c:pt>
                      <c:pt idx="3">
                        <c:v>Per nulla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Foglio1!$D$1:$D$4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</c:ext>
        </c:extLst>
      </c:bar3DChart>
      <c:catAx>
        <c:axId val="1537401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7412752"/>
        <c:crosses val="autoZero"/>
        <c:auto val="1"/>
        <c:lblAlgn val="ctr"/>
        <c:lblOffset val="100"/>
        <c:noMultiLvlLbl val="0"/>
      </c:catAx>
      <c:valAx>
        <c:axId val="153741275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53740187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solidFill>
            <a:srgbClr val="FFFF00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7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600" b="1" dirty="0">
                <a:solidFill>
                  <a:srgbClr val="002060"/>
                </a:solidFill>
              </a:rPr>
              <a:t>DM 2 Quanto</a:t>
            </a:r>
            <a:r>
              <a:rPr lang="it-IT" sz="1600" b="1" baseline="0" dirty="0">
                <a:solidFill>
                  <a:srgbClr val="002060"/>
                </a:solidFill>
              </a:rPr>
              <a:t> è possibile, secondo Lei, la trasmissione                      </a:t>
            </a:r>
            <a:r>
              <a:rPr lang="it-IT" sz="1600" b="1" baseline="0" dirty="0" smtClean="0">
                <a:solidFill>
                  <a:srgbClr val="002060"/>
                </a:solidFill>
              </a:rPr>
              <a:t>                      di </a:t>
            </a:r>
            <a:r>
              <a:rPr lang="it-IT" sz="1600" b="1" baseline="0" dirty="0">
                <a:solidFill>
                  <a:srgbClr val="002060"/>
                </a:solidFill>
              </a:rPr>
              <a:t>questo virus attraverso il liquido seminale e gli ovociti?</a:t>
            </a:r>
            <a:endParaRPr lang="it-IT" sz="1600" b="1" dirty="0">
              <a:solidFill>
                <a:srgbClr val="00206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p3d/>
            </c:spPr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</c:dPt>
          <c:cat>
            <c:strRef>
              <c:f>Foglio1!$A$1:$A$4</c:f>
              <c:strCache>
                <c:ptCount val="4"/>
                <c:pt idx="0">
                  <c:v>Molto</c:v>
                </c:pt>
                <c:pt idx="1">
                  <c:v>Abbastanza</c:v>
                </c:pt>
                <c:pt idx="2">
                  <c:v>Poco</c:v>
                </c:pt>
                <c:pt idx="3">
                  <c:v>Per nulla</c:v>
                </c:pt>
              </c:strCache>
            </c:strRef>
          </c:cat>
          <c:val>
            <c:numRef>
              <c:f>Foglio1!$C$1:$C$4</c:f>
              <c:numCache>
                <c:formatCode>0%</c:formatCode>
                <c:ptCount val="4"/>
                <c:pt idx="0">
                  <c:v>0.11</c:v>
                </c:pt>
                <c:pt idx="1">
                  <c:v>0.24</c:v>
                </c:pt>
                <c:pt idx="2">
                  <c:v>0.19</c:v>
                </c:pt>
                <c:pt idx="3">
                  <c:v>0.46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09753968"/>
        <c:axId val="1809742000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0">
                        <c:v>Molto</c:v>
                      </c:pt>
                      <c:pt idx="1">
                        <c:v>Abbastanza</c:v>
                      </c:pt>
                      <c:pt idx="2">
                        <c:v>Poco</c:v>
                      </c:pt>
                      <c:pt idx="3">
                        <c:v>Per nulla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Foglio1!$B$1:$B$4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  <a:sp3d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0">
                        <c:v>Molto</c:v>
                      </c:pt>
                      <c:pt idx="1">
                        <c:v>Abbastanza</c:v>
                      </c:pt>
                      <c:pt idx="2">
                        <c:v>Poco</c:v>
                      </c:pt>
                      <c:pt idx="3">
                        <c:v>Per nulla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Foglio1!$D$1:$D$4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</c:ext>
        </c:extLst>
      </c:bar3DChart>
      <c:catAx>
        <c:axId val="1809753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9742000"/>
        <c:crosses val="autoZero"/>
        <c:auto val="1"/>
        <c:lblAlgn val="ctr"/>
        <c:lblOffset val="100"/>
        <c:noMultiLvlLbl val="0"/>
      </c:catAx>
      <c:valAx>
        <c:axId val="180974200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80975396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solidFill>
            <a:srgbClr val="FFFF00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7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600" b="1" dirty="0">
                <a:solidFill>
                  <a:srgbClr val="002060"/>
                </a:solidFill>
              </a:rPr>
              <a:t>DM</a:t>
            </a:r>
            <a:r>
              <a:rPr lang="it-IT" sz="1600" b="1" baseline="0" dirty="0">
                <a:solidFill>
                  <a:srgbClr val="002060"/>
                </a:solidFill>
              </a:rPr>
              <a:t> 3 Quanto ritiene possibile la trasmissione del Coronavirus direttamente dalla mamma al proprio nascituro?</a:t>
            </a:r>
            <a:endParaRPr lang="it-IT" sz="1600" b="1" dirty="0">
              <a:solidFill>
                <a:srgbClr val="00206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047488650532858"/>
          <c:y val="0.2178528347406514"/>
          <c:w val="0.83546562093124188"/>
          <c:h val="0.63927762950017253"/>
        </c:manualLayout>
      </c:layout>
      <c:bar3DChart>
        <c:barDir val="col"/>
        <c:grouping val="clustered"/>
        <c:varyColors val="0"/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</c:dPt>
          <c:cat>
            <c:strRef>
              <c:f>Foglio1!$A$1:$A$4</c:f>
              <c:strCache>
                <c:ptCount val="4"/>
                <c:pt idx="0">
                  <c:v>Molto</c:v>
                </c:pt>
                <c:pt idx="1">
                  <c:v>Abbastanza</c:v>
                </c:pt>
                <c:pt idx="2">
                  <c:v>Poco</c:v>
                </c:pt>
                <c:pt idx="3">
                  <c:v>Per nulla</c:v>
                </c:pt>
              </c:strCache>
            </c:strRef>
          </c:cat>
          <c:val>
            <c:numRef>
              <c:f>Foglio1!$C$1:$C$4</c:f>
              <c:numCache>
                <c:formatCode>0%</c:formatCode>
                <c:ptCount val="4"/>
                <c:pt idx="0">
                  <c:v>0.09</c:v>
                </c:pt>
                <c:pt idx="1">
                  <c:v>0.32</c:v>
                </c:pt>
                <c:pt idx="2">
                  <c:v>0.26</c:v>
                </c:pt>
                <c:pt idx="3">
                  <c:v>0.33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37406224"/>
        <c:axId val="1537402960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0">
                        <c:v>Molto</c:v>
                      </c:pt>
                      <c:pt idx="1">
                        <c:v>Abbastanza</c:v>
                      </c:pt>
                      <c:pt idx="2">
                        <c:v>Poco</c:v>
                      </c:pt>
                      <c:pt idx="3">
                        <c:v>Per nulla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Foglio1!$B$1:$B$4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  <a:sp3d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0">
                        <c:v>Molto</c:v>
                      </c:pt>
                      <c:pt idx="1">
                        <c:v>Abbastanza</c:v>
                      </c:pt>
                      <c:pt idx="2">
                        <c:v>Poco</c:v>
                      </c:pt>
                      <c:pt idx="3">
                        <c:v>Per nulla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Foglio1!$D$1:$D$4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</c:ext>
        </c:extLst>
      </c:bar3DChart>
      <c:catAx>
        <c:axId val="153740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7402960"/>
        <c:crosses val="autoZero"/>
        <c:auto val="1"/>
        <c:lblAlgn val="ctr"/>
        <c:lblOffset val="100"/>
        <c:noMultiLvlLbl val="0"/>
      </c:catAx>
      <c:valAx>
        <c:axId val="153740296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53740622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solidFill>
            <a:srgbClr val="FFFF00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7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600" b="1" dirty="0">
                <a:solidFill>
                  <a:srgbClr val="002060"/>
                </a:solidFill>
              </a:rPr>
              <a:t>DM</a:t>
            </a:r>
            <a:r>
              <a:rPr lang="it-IT" sz="1600" b="1" baseline="0" dirty="0">
                <a:solidFill>
                  <a:srgbClr val="002060"/>
                </a:solidFill>
              </a:rPr>
              <a:t> 4 Quanto considera possibile la trasmissione del Coronavirus attraverso il latte materno?</a:t>
            </a:r>
            <a:endParaRPr lang="it-IT" sz="1600" b="1" dirty="0">
              <a:solidFill>
                <a:srgbClr val="00206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</c:dPt>
          <c:cat>
            <c:strRef>
              <c:f>Foglio1!$A$1:$A$4</c:f>
              <c:strCache>
                <c:ptCount val="4"/>
                <c:pt idx="0">
                  <c:v>Molto</c:v>
                </c:pt>
                <c:pt idx="1">
                  <c:v>Abbastanza</c:v>
                </c:pt>
                <c:pt idx="2">
                  <c:v>Poco</c:v>
                </c:pt>
                <c:pt idx="3">
                  <c:v>Per nulla</c:v>
                </c:pt>
              </c:strCache>
            </c:strRef>
          </c:cat>
          <c:val>
            <c:numRef>
              <c:f>Foglio1!$C$1:$C$4</c:f>
              <c:numCache>
                <c:formatCode>0%</c:formatCode>
                <c:ptCount val="4"/>
                <c:pt idx="0">
                  <c:v>0.1</c:v>
                </c:pt>
                <c:pt idx="1">
                  <c:v>0.32</c:v>
                </c:pt>
                <c:pt idx="2">
                  <c:v>0.33</c:v>
                </c:pt>
                <c:pt idx="3">
                  <c:v>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37398608"/>
        <c:axId val="1537399152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0">
                        <c:v>Molto</c:v>
                      </c:pt>
                      <c:pt idx="1">
                        <c:v>Abbastanza</c:v>
                      </c:pt>
                      <c:pt idx="2">
                        <c:v>Poco</c:v>
                      </c:pt>
                      <c:pt idx="3">
                        <c:v>Per nulla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Foglio1!$B$1:$B$4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  <a:sp3d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0">
                        <c:v>Molto</c:v>
                      </c:pt>
                      <c:pt idx="1">
                        <c:v>Abbastanza</c:v>
                      </c:pt>
                      <c:pt idx="2">
                        <c:v>Poco</c:v>
                      </c:pt>
                      <c:pt idx="3">
                        <c:v>Per nulla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Foglio1!$D$1:$D$4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</c:ext>
        </c:extLst>
      </c:bar3DChart>
      <c:catAx>
        <c:axId val="1537398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7399152"/>
        <c:crosses val="autoZero"/>
        <c:auto val="1"/>
        <c:lblAlgn val="ctr"/>
        <c:lblOffset val="100"/>
        <c:noMultiLvlLbl val="0"/>
      </c:catAx>
      <c:valAx>
        <c:axId val="153739915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53739860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solidFill>
            <a:srgbClr val="FFFF00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7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32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254" tIns="46128" rIns="92254" bIns="46128" numCol="1" anchor="t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5725" y="0"/>
            <a:ext cx="298132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254" tIns="46128" rIns="92254" bIns="46128" numCol="1" anchor="t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01188"/>
            <a:ext cx="2981325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254" tIns="46128" rIns="92254" bIns="46128" numCol="1" anchor="b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5725" y="9501188"/>
            <a:ext cx="2981325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254" tIns="46128" rIns="92254" bIns="46128" numCol="1" anchor="b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FAEBA16-A367-4B02-BBCC-6EB7EAB1490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02223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3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4" tIns="46128" rIns="92254" bIns="46128" numCol="1" anchor="t" anchorCtr="0" compatLnSpc="1">
            <a:prstTxWarp prst="textNoShape">
              <a:avLst/>
            </a:prstTxWarp>
          </a:bodyPr>
          <a:lstStyle>
            <a:lvl1pPr defTabSz="923925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4138" y="0"/>
            <a:ext cx="29813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4" tIns="46128" rIns="92254" bIns="46128" numCol="1" anchor="t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C76F7CD-25B0-4CFF-B1E7-771608362E98}" type="datetimeFigureOut">
              <a:rPr lang="it-IT" altLang="it-IT"/>
              <a:pPr>
                <a:defRPr/>
              </a:pPr>
              <a:t>17/03/2020</a:t>
            </a:fld>
            <a:endParaRPr lang="it-IT" altLang="it-IT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6625" y="749300"/>
            <a:ext cx="5003800" cy="3752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2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51388"/>
            <a:ext cx="5505450" cy="450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4" tIns="46128" rIns="92254" bIns="461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 smtClean="0"/>
              <a:t>Fare clic per modificare gli stili del testo dello schema</a:t>
            </a:r>
          </a:p>
          <a:p>
            <a:pPr lvl="1"/>
            <a:r>
              <a:rPr lang="it-IT" altLang="it-IT" noProof="0" smtClean="0"/>
              <a:t>Secondo livello</a:t>
            </a:r>
          </a:p>
          <a:p>
            <a:pPr lvl="2"/>
            <a:r>
              <a:rPr lang="it-IT" altLang="it-IT" noProof="0" smtClean="0"/>
              <a:t>Terzo livello</a:t>
            </a:r>
          </a:p>
          <a:p>
            <a:pPr lvl="3"/>
            <a:r>
              <a:rPr lang="it-IT" altLang="it-IT" noProof="0" smtClean="0"/>
              <a:t>Quarto livello</a:t>
            </a:r>
          </a:p>
          <a:p>
            <a:pPr lvl="4"/>
            <a:r>
              <a:rPr lang="it-IT" altLang="it-IT" noProof="0" smtClean="0"/>
              <a:t>Quinto livello</a:t>
            </a:r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9600"/>
            <a:ext cx="29813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4" tIns="46128" rIns="92254" bIns="46128" numCol="1" anchor="b" anchorCtr="0" compatLnSpc="1">
            <a:prstTxWarp prst="textNoShape">
              <a:avLst/>
            </a:prstTxWarp>
          </a:bodyPr>
          <a:lstStyle>
            <a:lvl1pPr defTabSz="923925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72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4138" y="9499600"/>
            <a:ext cx="29813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4" tIns="46128" rIns="92254" bIns="46128" numCol="1" anchor="b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5273FC8-F717-4320-8208-09FBEE62100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67900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13F71-A3AB-4616-923B-7414EE51201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2607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5EC15-0D7F-468B-ABEA-48747CA22A5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7267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49E01-EC37-40B6-A22E-F239FD4573B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48262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3CF17-12B0-4C22-9D7F-99D75EBA737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7510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1AB45-CAFA-4984-BBFB-0A296AA4F91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0176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1BC49-5FBF-47E9-82D9-2F6803FAAA5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24676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1A20D-AC41-408D-9AC5-234AD416E9E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84075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B6197-B1EC-43EF-9AC6-3AE0755F7C9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2778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0AA42-52E2-444F-8934-D6DDC91B4DB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40405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619F1-2F8D-4767-A252-BB332BE6264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5983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98F15-C678-4F41-9C22-A3D6B60E058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47035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7423D2C-EDC8-4207-9054-E1345A48EC0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28931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1600" b="1" dirty="0" smtClean="0">
                <a:solidFill>
                  <a:srgbClr val="3333FF"/>
                </a:solidFill>
              </a:rPr>
              <a:t>Le Donne in Gravidanza e il Coronavirus                                                                                 </a:t>
            </a:r>
            <a:endParaRPr lang="it-IT" altLang="it-IT" sz="1600" b="1" dirty="0" smtClean="0">
              <a:solidFill>
                <a:srgbClr val="3333FF"/>
              </a:solidFill>
            </a:endParaRPr>
          </a:p>
        </p:txBody>
      </p:sp>
      <p:sp>
        <p:nvSpPr>
          <p:cNvPr id="14" name="Comment 9"/>
          <p:cNvSpPr>
            <a:spLocks noChangeArrowheads="1"/>
          </p:cNvSpPr>
          <p:nvPr/>
        </p:nvSpPr>
        <p:spPr bwMode="auto">
          <a:xfrm>
            <a:off x="6057198" y="1484729"/>
            <a:ext cx="2415355" cy="2369880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>
                <a:solidFill>
                  <a:srgbClr val="000000"/>
                </a:solidFill>
              </a:rPr>
              <a:t>DATANALYSIS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>
                <a:solidFill>
                  <a:srgbClr val="000000"/>
                </a:solidFill>
              </a:rPr>
              <a:t>Viale Pinturicchio 31  -00196 Roma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 err="1">
                <a:solidFill>
                  <a:srgbClr val="000000"/>
                </a:solidFill>
              </a:rPr>
              <a:t>Tf</a:t>
            </a:r>
            <a:r>
              <a:rPr lang="it-IT" altLang="it-IT" sz="1000" b="1" dirty="0">
                <a:solidFill>
                  <a:srgbClr val="000000"/>
                </a:solidFill>
              </a:rPr>
              <a:t>.   06 37353740  </a:t>
            </a:r>
            <a:r>
              <a:rPr lang="it-IT" altLang="it-IT" sz="1000" b="1" dirty="0" err="1">
                <a:solidFill>
                  <a:srgbClr val="000000"/>
                </a:solidFill>
              </a:rPr>
              <a:t>r.a.</a:t>
            </a:r>
            <a:endParaRPr lang="it-IT" altLang="it-IT" sz="10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>
                <a:solidFill>
                  <a:srgbClr val="000000"/>
                </a:solidFill>
              </a:rPr>
              <a:t>Fax  06 3725897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>
                <a:solidFill>
                  <a:srgbClr val="000000"/>
                </a:solidFill>
              </a:rPr>
              <a:t>Email: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>
                <a:solidFill>
                  <a:srgbClr val="000000"/>
                </a:solidFill>
              </a:rPr>
              <a:t>i.leonardi@datanalysis.it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>
                <a:solidFill>
                  <a:srgbClr val="000000"/>
                </a:solidFill>
              </a:rPr>
              <a:t>t.lachi@datanalysis.it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>
                <a:solidFill>
                  <a:srgbClr val="000000"/>
                </a:solidFill>
              </a:rPr>
              <a:t>t.torri@datanalysis.it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>
                <a:solidFill>
                  <a:srgbClr val="000000"/>
                </a:solidFill>
              </a:rPr>
              <a:t>www.datanalysis.it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1200" b="1" dirty="0">
              <a:solidFill>
                <a:srgbClr val="000000"/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520" y="1844780"/>
            <a:ext cx="3733643" cy="2489095"/>
          </a:xfrm>
          <a:prstGeom prst="rect">
            <a:avLst/>
          </a:prstGeom>
        </p:spPr>
      </p:pic>
      <p:sp>
        <p:nvSpPr>
          <p:cNvPr id="12" name="Ovale 11"/>
          <p:cNvSpPr/>
          <p:nvPr/>
        </p:nvSpPr>
        <p:spPr>
          <a:xfrm>
            <a:off x="3237846" y="4078343"/>
            <a:ext cx="4142543" cy="1081429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Le Donne in Gravidanza e il Coronavirus</a:t>
            </a:r>
            <a:endParaRPr lang="it-IT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28931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1600" b="1" dirty="0" smtClean="0">
                <a:solidFill>
                  <a:srgbClr val="3333FF"/>
                </a:solidFill>
              </a:rPr>
              <a:t>Le Donne in Gravidanza e il Coronavirus                                                                                 </a:t>
            </a:r>
            <a:endParaRPr lang="it-IT" altLang="it-IT" sz="1600" b="1" dirty="0" smtClean="0">
              <a:solidFill>
                <a:srgbClr val="3333FF"/>
              </a:solidFill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539726" y="836640"/>
            <a:ext cx="7993110" cy="208829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 smtClean="0">
              <a:solidFill>
                <a:srgbClr val="FF0000"/>
              </a:solidFill>
            </a:endParaRPr>
          </a:p>
          <a:p>
            <a:pPr algn="ctr"/>
            <a:endParaRPr lang="it-IT" b="1" dirty="0" smtClean="0">
              <a:solidFill>
                <a:srgbClr val="FF0000"/>
              </a:solidFill>
            </a:endParaRP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Il Coronavirus ci ha portato nuove realtà e conoscenze.                                    Ma cosa pensano le Donne                                                                                   che stanno portando avanti una gravidanza?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Utilizzando </a:t>
            </a:r>
            <a:r>
              <a:rPr lang="it-IT" b="1" dirty="0" err="1" smtClean="0">
                <a:solidFill>
                  <a:srgbClr val="FF0000"/>
                </a:solidFill>
              </a:rPr>
              <a:t>smart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working</a:t>
            </a:r>
            <a:r>
              <a:rPr lang="it-IT" b="1" dirty="0" smtClean="0">
                <a:solidFill>
                  <a:srgbClr val="FF0000"/>
                </a:solidFill>
              </a:rPr>
              <a:t> e l’invio per posta elettronica,                                 una breve indagine conoscitiva.</a:t>
            </a:r>
          </a:p>
          <a:p>
            <a:pPr algn="ctr"/>
            <a:endParaRPr lang="it-IT" b="1" dirty="0">
              <a:solidFill>
                <a:srgbClr val="FF0000"/>
              </a:solidFill>
            </a:endParaRPr>
          </a:p>
          <a:p>
            <a:pPr algn="ctr"/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2" name="Rettangolo arrotondato 1"/>
          <p:cNvSpPr/>
          <p:nvPr/>
        </p:nvSpPr>
        <p:spPr>
          <a:xfrm>
            <a:off x="1187530" y="3430408"/>
            <a:ext cx="6480980" cy="11260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Dalla Banca dati di </a:t>
            </a:r>
            <a:r>
              <a:rPr lang="it-IT" b="1" dirty="0" err="1">
                <a:solidFill>
                  <a:srgbClr val="FF0000"/>
                </a:solidFill>
              </a:rPr>
              <a:t>Datanalysis</a:t>
            </a:r>
            <a:r>
              <a:rPr lang="it-IT" b="1" dirty="0">
                <a:solidFill>
                  <a:srgbClr val="FF0000"/>
                </a:solidFill>
              </a:rPr>
              <a:t> sono state selezionate                                        </a:t>
            </a:r>
            <a:r>
              <a:rPr lang="it-IT" b="1" dirty="0" smtClean="0">
                <a:solidFill>
                  <a:srgbClr val="FF0000"/>
                </a:solidFill>
              </a:rPr>
              <a:t>207 </a:t>
            </a:r>
            <a:r>
              <a:rPr lang="it-IT" b="1" dirty="0">
                <a:solidFill>
                  <a:srgbClr val="FF0000"/>
                </a:solidFill>
              </a:rPr>
              <a:t>Donne in stato di </a:t>
            </a:r>
            <a:r>
              <a:rPr lang="it-IT" b="1" dirty="0" smtClean="0">
                <a:solidFill>
                  <a:srgbClr val="FF0000"/>
                </a:solidFill>
              </a:rPr>
              <a:t>Gravidanza                                                        </a:t>
            </a:r>
            <a:r>
              <a:rPr lang="it-IT" b="1" dirty="0">
                <a:solidFill>
                  <a:srgbClr val="FF0000"/>
                </a:solidFill>
              </a:rPr>
              <a:t>che sono state intervistate tramite </a:t>
            </a:r>
            <a:r>
              <a:rPr lang="it-IT" b="1" dirty="0" smtClean="0">
                <a:solidFill>
                  <a:srgbClr val="FF0000"/>
                </a:solidFill>
              </a:rPr>
              <a:t>Email</a:t>
            </a:r>
            <a:r>
              <a:rPr lang="it-IT" b="1" dirty="0">
                <a:solidFill>
                  <a:srgbClr val="FF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199331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28931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1600" b="1" dirty="0" smtClean="0">
                <a:solidFill>
                  <a:srgbClr val="3333FF"/>
                </a:solidFill>
              </a:rPr>
              <a:t>Le Donne in Gravidanza e il Coronavirus                                                                                 </a:t>
            </a:r>
            <a:endParaRPr lang="it-IT" altLang="it-IT" sz="1600" b="1" dirty="0" smtClean="0">
              <a:solidFill>
                <a:srgbClr val="3333FF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5220090" y="5182221"/>
            <a:ext cx="2808783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solidFill>
                  <a:srgbClr val="FF0000"/>
                </a:solidFill>
              </a:rPr>
              <a:t>Base                      </a:t>
            </a:r>
            <a:r>
              <a:rPr lang="it-IT" sz="1600" b="1" dirty="0" smtClean="0">
                <a:solidFill>
                  <a:srgbClr val="FF0000"/>
                </a:solidFill>
              </a:rPr>
              <a:t>                </a:t>
            </a:r>
            <a:r>
              <a:rPr lang="it-IT" sz="1600" b="1" dirty="0" smtClean="0">
                <a:solidFill>
                  <a:srgbClr val="FF0000"/>
                </a:solidFill>
              </a:rPr>
              <a:t>207</a:t>
            </a:r>
            <a:r>
              <a:rPr lang="it-IT" sz="1600" b="1" dirty="0" smtClean="0">
                <a:solidFill>
                  <a:srgbClr val="FF0000"/>
                </a:solidFill>
              </a:rPr>
              <a:t> Donne in Gravidanza</a:t>
            </a:r>
            <a:endParaRPr lang="it-IT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1072054"/>
              </p:ext>
            </p:extLst>
          </p:nvPr>
        </p:nvGraphicFramePr>
        <p:xfrm>
          <a:off x="755649" y="852873"/>
          <a:ext cx="7561263" cy="3944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726519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28931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1600" b="1" dirty="0" smtClean="0">
                <a:solidFill>
                  <a:srgbClr val="3333FF"/>
                </a:solidFill>
              </a:rPr>
              <a:t>Le Donne in Gravidanza e il Coronavirus                                                                                 </a:t>
            </a:r>
            <a:endParaRPr lang="it-IT" altLang="it-IT" sz="1600" b="1" dirty="0" smtClean="0">
              <a:solidFill>
                <a:srgbClr val="3333FF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5220090" y="5182221"/>
            <a:ext cx="2808783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solidFill>
                  <a:srgbClr val="FF0000"/>
                </a:solidFill>
              </a:rPr>
              <a:t>Base                      </a:t>
            </a:r>
            <a:r>
              <a:rPr lang="it-IT" sz="1600" b="1" dirty="0" smtClean="0">
                <a:solidFill>
                  <a:srgbClr val="FF0000"/>
                </a:solidFill>
              </a:rPr>
              <a:t>                </a:t>
            </a:r>
            <a:r>
              <a:rPr lang="it-IT" sz="1600" b="1" dirty="0" smtClean="0">
                <a:solidFill>
                  <a:srgbClr val="FF0000"/>
                </a:solidFill>
              </a:rPr>
              <a:t>207</a:t>
            </a:r>
            <a:r>
              <a:rPr lang="it-IT" sz="1600" b="1" dirty="0" smtClean="0">
                <a:solidFill>
                  <a:srgbClr val="FF0000"/>
                </a:solidFill>
              </a:rPr>
              <a:t> Donne in Gravidanza</a:t>
            </a:r>
            <a:endParaRPr lang="it-IT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9906343"/>
              </p:ext>
            </p:extLst>
          </p:nvPr>
        </p:nvGraphicFramePr>
        <p:xfrm>
          <a:off x="755649" y="764630"/>
          <a:ext cx="7561263" cy="4176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9321282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28931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1600" b="1" dirty="0" smtClean="0">
                <a:solidFill>
                  <a:srgbClr val="3333FF"/>
                </a:solidFill>
              </a:rPr>
              <a:t>Le Donne in Gravidanza e il Coronavirus                                                                                 </a:t>
            </a:r>
            <a:endParaRPr lang="it-IT" altLang="it-IT" sz="1600" b="1" dirty="0" smtClean="0">
              <a:solidFill>
                <a:srgbClr val="3333FF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5220090" y="5182221"/>
            <a:ext cx="2808783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solidFill>
                  <a:srgbClr val="FF0000"/>
                </a:solidFill>
              </a:rPr>
              <a:t>Base                      </a:t>
            </a:r>
            <a:r>
              <a:rPr lang="it-IT" sz="1600" b="1" dirty="0" smtClean="0">
                <a:solidFill>
                  <a:srgbClr val="FF0000"/>
                </a:solidFill>
              </a:rPr>
              <a:t>                </a:t>
            </a:r>
            <a:r>
              <a:rPr lang="it-IT" sz="1600" b="1" dirty="0" smtClean="0">
                <a:solidFill>
                  <a:srgbClr val="FF0000"/>
                </a:solidFill>
              </a:rPr>
              <a:t>207</a:t>
            </a:r>
            <a:r>
              <a:rPr lang="it-IT" sz="1600" b="1" dirty="0" smtClean="0">
                <a:solidFill>
                  <a:srgbClr val="FF0000"/>
                </a:solidFill>
              </a:rPr>
              <a:t> Donne in Gravidanza</a:t>
            </a:r>
            <a:endParaRPr lang="it-IT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6767723"/>
              </p:ext>
            </p:extLst>
          </p:nvPr>
        </p:nvGraphicFramePr>
        <p:xfrm>
          <a:off x="755649" y="620610"/>
          <a:ext cx="7561263" cy="4387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79337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28931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1600" b="1" dirty="0" smtClean="0">
                <a:solidFill>
                  <a:srgbClr val="3333FF"/>
                </a:solidFill>
              </a:rPr>
              <a:t>Le Donne in Gravidanza e il Coronavirus                                                                                 </a:t>
            </a:r>
            <a:endParaRPr lang="it-IT" altLang="it-IT" sz="1600" b="1" dirty="0" smtClean="0">
              <a:solidFill>
                <a:srgbClr val="3333FF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5220090" y="5182221"/>
            <a:ext cx="2808783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solidFill>
                  <a:srgbClr val="FF0000"/>
                </a:solidFill>
              </a:rPr>
              <a:t>Base                      </a:t>
            </a:r>
            <a:r>
              <a:rPr lang="it-IT" sz="1600" b="1" dirty="0" smtClean="0">
                <a:solidFill>
                  <a:srgbClr val="FF0000"/>
                </a:solidFill>
              </a:rPr>
              <a:t>                </a:t>
            </a:r>
            <a:r>
              <a:rPr lang="it-IT" sz="1600" b="1" dirty="0" smtClean="0">
                <a:solidFill>
                  <a:srgbClr val="FF0000"/>
                </a:solidFill>
              </a:rPr>
              <a:t>207</a:t>
            </a:r>
            <a:r>
              <a:rPr lang="it-IT" sz="1600" b="1" dirty="0" smtClean="0">
                <a:solidFill>
                  <a:srgbClr val="FF0000"/>
                </a:solidFill>
              </a:rPr>
              <a:t> Donne in Gravidanza</a:t>
            </a:r>
            <a:endParaRPr lang="it-IT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8568294"/>
              </p:ext>
            </p:extLst>
          </p:nvPr>
        </p:nvGraphicFramePr>
        <p:xfrm>
          <a:off x="755650" y="764630"/>
          <a:ext cx="7488238" cy="4248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597935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28931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1600" b="1" dirty="0" smtClean="0">
                <a:solidFill>
                  <a:srgbClr val="3333FF"/>
                </a:solidFill>
              </a:rPr>
              <a:t>Le Donne in Gravidanza e il Coronavirus                                                                                 </a:t>
            </a:r>
            <a:endParaRPr lang="it-IT" altLang="it-IT" sz="1600" b="1" dirty="0" smtClean="0">
              <a:solidFill>
                <a:srgbClr val="3333FF"/>
              </a:solidFill>
            </a:endParaRPr>
          </a:p>
        </p:txBody>
      </p:sp>
      <p:sp>
        <p:nvSpPr>
          <p:cNvPr id="2" name="Rettangolo arrotondato 1"/>
          <p:cNvSpPr/>
          <p:nvPr/>
        </p:nvSpPr>
        <p:spPr>
          <a:xfrm>
            <a:off x="854468" y="1100749"/>
            <a:ext cx="3744520" cy="9144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Caratteristiche e note relative all’indagine conoscitiva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Rettangolo arrotondato 2"/>
          <p:cNvSpPr/>
          <p:nvPr/>
        </p:nvSpPr>
        <p:spPr>
          <a:xfrm>
            <a:off x="611450" y="2553800"/>
            <a:ext cx="7849089" cy="238741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70C0"/>
                </a:solidFill>
              </a:rPr>
              <a:t>Questa indagine conoscitiva è stata realizzata                                              nel periodo </a:t>
            </a:r>
            <a:r>
              <a:rPr lang="it-IT" b="1" dirty="0" smtClean="0">
                <a:solidFill>
                  <a:srgbClr val="0070C0"/>
                </a:solidFill>
              </a:rPr>
              <a:t>10/3/2020 </a:t>
            </a:r>
            <a:r>
              <a:rPr lang="it-IT" b="1" dirty="0" smtClean="0">
                <a:solidFill>
                  <a:srgbClr val="0070C0"/>
                </a:solidFill>
              </a:rPr>
              <a:t>– </a:t>
            </a:r>
            <a:r>
              <a:rPr lang="it-IT" b="1" dirty="0" smtClean="0">
                <a:solidFill>
                  <a:srgbClr val="0070C0"/>
                </a:solidFill>
              </a:rPr>
              <a:t>16/3/2020</a:t>
            </a:r>
            <a:r>
              <a:rPr lang="it-IT" b="1" dirty="0" smtClean="0">
                <a:solidFill>
                  <a:srgbClr val="0070C0"/>
                </a:solidFill>
              </a:rPr>
              <a:t>.</a:t>
            </a:r>
          </a:p>
          <a:p>
            <a:pPr algn="ctr"/>
            <a:r>
              <a:rPr lang="it-IT" b="1" dirty="0" smtClean="0">
                <a:solidFill>
                  <a:srgbClr val="0070C0"/>
                </a:solidFill>
              </a:rPr>
              <a:t>Le interviste sono state realizzate </a:t>
            </a:r>
            <a:r>
              <a:rPr lang="it-IT" b="1" dirty="0" smtClean="0">
                <a:solidFill>
                  <a:srgbClr val="0070C0"/>
                </a:solidFill>
              </a:rPr>
              <a:t>tramite posta elettronica</a:t>
            </a:r>
            <a:r>
              <a:rPr lang="it-IT" b="1" dirty="0" smtClean="0">
                <a:solidFill>
                  <a:srgbClr val="0070C0"/>
                </a:solidFill>
              </a:rPr>
              <a:t> </a:t>
            </a:r>
            <a:r>
              <a:rPr lang="it-IT" b="1" dirty="0" smtClean="0">
                <a:solidFill>
                  <a:srgbClr val="0070C0"/>
                </a:solidFill>
              </a:rPr>
              <a:t>rispettando le normative sulla Legge sulla Privacy.</a:t>
            </a:r>
          </a:p>
          <a:p>
            <a:pPr algn="ctr"/>
            <a:r>
              <a:rPr lang="it-IT" b="1" dirty="0" smtClean="0">
                <a:solidFill>
                  <a:srgbClr val="0070C0"/>
                </a:solidFill>
              </a:rPr>
              <a:t>Il Campione intervistato                                                                     (selezionato dalla banca dati di </a:t>
            </a:r>
            <a:r>
              <a:rPr lang="it-IT" b="1" dirty="0" err="1" smtClean="0">
                <a:solidFill>
                  <a:srgbClr val="0070C0"/>
                </a:solidFill>
              </a:rPr>
              <a:t>Datanalysis</a:t>
            </a:r>
            <a:r>
              <a:rPr lang="it-IT" b="1" dirty="0" smtClean="0">
                <a:solidFill>
                  <a:srgbClr val="0070C0"/>
                </a:solidFill>
              </a:rPr>
              <a:t>)                                                    è stato di </a:t>
            </a:r>
            <a:r>
              <a:rPr lang="it-IT" b="1" dirty="0" smtClean="0">
                <a:solidFill>
                  <a:srgbClr val="0070C0"/>
                </a:solidFill>
              </a:rPr>
              <a:t>207 Donne</a:t>
            </a:r>
            <a:r>
              <a:rPr lang="it-IT" b="1" dirty="0" smtClean="0">
                <a:solidFill>
                  <a:srgbClr val="0070C0"/>
                </a:solidFill>
              </a:rPr>
              <a:t> attualmente in stato di Gravidanza.</a:t>
            </a:r>
            <a:endParaRPr lang="it-IT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8045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25667</TotalTime>
  <Words>305</Words>
  <Application>Microsoft Office PowerPoint</Application>
  <PresentationFormat>Presentazione su schermo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Tahoma</vt:lpstr>
      <vt:lpstr>Times New Roman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prisma ottica e fotografia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lorenzo battaglioli</dc:creator>
  <cp:lastModifiedBy>Ivano</cp:lastModifiedBy>
  <cp:revision>1835</cp:revision>
  <dcterms:created xsi:type="dcterms:W3CDTF">2006-03-03T16:20:51Z</dcterms:created>
  <dcterms:modified xsi:type="dcterms:W3CDTF">2020-03-17T09:32:37Z</dcterms:modified>
</cp:coreProperties>
</file>