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60" r:id="rId2"/>
    <p:sldId id="1075" r:id="rId3"/>
    <p:sldId id="1077" r:id="rId4"/>
    <p:sldId id="1078" r:id="rId5"/>
    <p:sldId id="1079" r:id="rId6"/>
    <p:sldId id="1076" r:id="rId7"/>
  </p:sldIdLst>
  <p:sldSz cx="9144000" cy="6858000" type="screen4x3"/>
  <p:notesSz cx="6877050" cy="1000125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DAE9"/>
    <a:srgbClr val="0000FF"/>
    <a:srgbClr val="006600"/>
    <a:srgbClr val="FF0000"/>
    <a:srgbClr val="660033"/>
    <a:srgbClr val="FFFF99"/>
    <a:srgbClr val="000099"/>
    <a:srgbClr val="9933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4213" autoAdjust="0"/>
  </p:normalViewPr>
  <p:slideViewPr>
    <p:cSldViewPr>
      <p:cViewPr varScale="1">
        <p:scale>
          <a:sx n="84" d="100"/>
          <a:sy n="84" d="100"/>
        </p:scale>
        <p:origin x="153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>
                <a:solidFill>
                  <a:srgbClr val="FF0000"/>
                </a:solidFill>
              </a:rPr>
              <a:t>DM</a:t>
            </a:r>
            <a:r>
              <a:rPr lang="it-IT" b="1" baseline="0" dirty="0">
                <a:solidFill>
                  <a:srgbClr val="FF0000"/>
                </a:solidFill>
              </a:rPr>
              <a:t> 1 Quale Genitore di un Bambino in età vaccinale, </a:t>
            </a:r>
            <a:r>
              <a:rPr lang="it-IT" b="1" baseline="0" dirty="0" smtClean="0">
                <a:solidFill>
                  <a:srgbClr val="FF0000"/>
                </a:solidFill>
              </a:rPr>
              <a:t>per Lei, sottoporre suo figlio a più </a:t>
            </a:r>
            <a:r>
              <a:rPr lang="it-IT" b="1" baseline="0" dirty="0">
                <a:solidFill>
                  <a:srgbClr val="FF0000"/>
                </a:solidFill>
              </a:rPr>
              <a:t>vaccinazioni nel corso di una sola giornata è:</a:t>
            </a:r>
            <a:endParaRPr lang="it-IT" b="1" dirty="0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5804929349584723E-2"/>
          <c:y val="0.14900772775015503"/>
          <c:w val="0.93535945421205913"/>
          <c:h val="0.74346054230685288"/>
        </c:manualLayout>
      </c:layout>
      <c:bar3DChart>
        <c:barDir val="col"/>
        <c:grouping val="clustered"/>
        <c:varyColors val="0"/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Lbls>
            <c:dLbl>
              <c:idx val="1"/>
              <c:layout>
                <c:manualLayout>
                  <c:x val="0"/>
                  <c:y val="-1.85185185185185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459259C-F9C0-417E-8EA9-D8067360D3B9}" type="VALUE">
                      <a:rPr lang="en-US" sz="12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2.7777777777777779E-3"/>
                  <c:y val="-1.851851851851851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C1C2CA6-4F90-4BC3-B6CB-FF07F01F88AC}" type="VALUE">
                      <a:rPr lang="en-US" sz="12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1.0185067526415994E-16"/>
                  <c:y val="-3.70370370370370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E57FD8C-5BF8-490E-A9D4-D19F50B3801B}" type="VALUE">
                      <a:rPr lang="en-US" sz="1200" b="1" i="0" baseline="0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senz'altro sicuro e raccomandabile</c:v>
                </c:pt>
                <c:pt idx="2">
                  <c:v>2. problematico perché si sovraccarica il sistema immunitario </c:v>
                </c:pt>
                <c:pt idx="3">
                  <c:v>3. non saprei</c:v>
                </c:pt>
              </c:strCache>
            </c:strRef>
          </c:cat>
          <c:val>
            <c:numRef>
              <c:f>Foglio1!$G$1:$G$4</c:f>
              <c:numCache>
                <c:formatCode>0%</c:formatCode>
                <c:ptCount val="4"/>
                <c:pt idx="1">
                  <c:v>0.76</c:v>
                </c:pt>
                <c:pt idx="2">
                  <c:v>0.21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6884960"/>
        <c:axId val="210687081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senz'altro sicuro e raccomandabile</c:v>
                      </c:pt>
                      <c:pt idx="2">
                        <c:v>2. problematico perché si sovraccarica il sistema immunitario 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senz'altro sicuro e raccomandabile</c:v>
                      </c:pt>
                      <c:pt idx="2">
                        <c:v>2. problematico perché si sovraccarica il sistema immunitario 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senz'altro sicuro e raccomandabile</c:v>
                      </c:pt>
                      <c:pt idx="2">
                        <c:v>2. problematico perché si sovraccarica il sistema immunitario 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senz'altro sicuro e raccomandabile</c:v>
                      </c:pt>
                      <c:pt idx="2">
                        <c:v>2. problematico perché si sovraccarica il sistema immunitario 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senz'altro sicuro e raccomandabile</c:v>
                      </c:pt>
                      <c:pt idx="2">
                        <c:v>2. problematico perché si sovraccarica il sistema immunitario 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210688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06870816"/>
        <c:crosses val="autoZero"/>
        <c:auto val="1"/>
        <c:lblAlgn val="ctr"/>
        <c:lblOffset val="100"/>
        <c:noMultiLvlLbl val="0"/>
      </c:catAx>
      <c:valAx>
        <c:axId val="21068708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0688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92D05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 smtClean="0">
                <a:solidFill>
                  <a:srgbClr val="FF0000"/>
                </a:solidFill>
              </a:rPr>
              <a:t>DM 2 Secondo Lei, i vaccini indeboliscono il sistema immunitario,</a:t>
            </a:r>
            <a:r>
              <a:rPr lang="it-IT" b="1" baseline="0" dirty="0" smtClean="0">
                <a:solidFill>
                  <a:srgbClr val="FF0000"/>
                </a:solidFill>
              </a:rPr>
              <a:t> causando anche malattie autoimmuni?</a:t>
            </a:r>
            <a:endParaRPr lang="it-IT" b="1" dirty="0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fld id="{4245DF74-028C-46B6-92CF-73498D55C51B}" type="VALUE">
                      <a:rPr lang="en-US" sz="1200" b="1" i="0" baseline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42D3332-86AD-4645-ABEE-8A4342C60B88}" type="VALUE">
                      <a:rPr lang="en-US" sz="1200" b="1" i="0" baseline="0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CBFB60BD-E996-4E67-A1B8-F98059D4A07F}" type="VALUE">
                      <a:rPr lang="en-US" sz="1200" b="1"/>
                      <a:pPr/>
                      <a:t>[VALORE]</a:t>
                    </a:fld>
                    <a:endParaRPr lang="it-IT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E' falso, anzi lo rafforzano</c:v>
                </c:pt>
                <c:pt idx="2">
                  <c:v>2. Purtroppo è vero, poiché il sistema immunitario di un bambino non è del tutto formato</c:v>
                </c:pt>
                <c:pt idx="3">
                  <c:v>3. Non saprei</c:v>
                </c:pt>
              </c:strCache>
            </c:strRef>
          </c:cat>
          <c:val>
            <c:numRef>
              <c:f>Foglio1!$G$1:$G$4</c:f>
              <c:numCache>
                <c:formatCode>0%</c:formatCode>
                <c:ptCount val="4"/>
                <c:pt idx="1">
                  <c:v>0.73</c:v>
                </c:pt>
                <c:pt idx="2">
                  <c:v>0.19</c:v>
                </c:pt>
                <c:pt idx="3">
                  <c:v>0.08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8994496"/>
        <c:axId val="228987424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falso, anzi lo rafforzano</c:v>
                      </c:pt>
                      <c:pt idx="2">
                        <c:v>2. Purtroppo è vero, poiché il sistema immunitario di un bambino non è del tutto formato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falso, anzi lo rafforzano</c:v>
                      </c:pt>
                      <c:pt idx="2">
                        <c:v>2. Purtroppo è vero, poiché il sistema immunitario di un bambino non è del tutto formato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falso, anzi lo rafforzano</c:v>
                      </c:pt>
                      <c:pt idx="2">
                        <c:v>2. Purtroppo è vero, poiché il sistema immunitario di un bambino non è del tutto formato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falso, anzi lo rafforzano</c:v>
                      </c:pt>
                      <c:pt idx="2">
                        <c:v>2. Purtroppo è vero, poiché il sistema immunitario di un bambino non è del tutto formato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falso, anzi lo rafforzano</c:v>
                      </c:pt>
                      <c:pt idx="2">
                        <c:v>2. Purtroppo è vero, poiché il sistema immunitario di un bambino non è del tutto formato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22899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28987424"/>
        <c:crosses val="autoZero"/>
        <c:auto val="1"/>
        <c:lblAlgn val="ctr"/>
        <c:lblOffset val="100"/>
        <c:noMultiLvlLbl val="0"/>
      </c:catAx>
      <c:valAx>
        <c:axId val="2289874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28994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92D05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 smtClean="0">
                <a:solidFill>
                  <a:srgbClr val="FF0000"/>
                </a:solidFill>
              </a:rPr>
              <a:t>DM 3 </a:t>
            </a:r>
            <a:r>
              <a:rPr lang="it-IT" b="1" dirty="0" err="1" smtClean="0">
                <a:solidFill>
                  <a:srgbClr val="FF0000"/>
                </a:solidFill>
              </a:rPr>
              <a:t>Perchè</a:t>
            </a:r>
            <a:r>
              <a:rPr lang="it-IT" b="1" baseline="0" dirty="0" smtClean="0">
                <a:solidFill>
                  <a:srgbClr val="FF0000"/>
                </a:solidFill>
              </a:rPr>
              <a:t> </a:t>
            </a:r>
            <a:r>
              <a:rPr lang="it-IT" b="1" baseline="0" dirty="0">
                <a:solidFill>
                  <a:srgbClr val="FF0000"/>
                </a:solidFill>
              </a:rPr>
              <a:t>un vaccino sia pienamente efficace, è necessario completare l'intero ciclo vaccinale?</a:t>
            </a:r>
            <a:endParaRPr lang="it-IT" b="1" dirty="0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Lbls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4D8FF25-433B-4BCB-9310-7B2D56DEB0C7}" type="VALUE">
                      <a:rPr lang="en-US" sz="12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AE5AD89-E403-44A2-A850-86192A4FD1A4}" type="VALUE">
                      <a:rPr lang="en-US" sz="12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F93223B-9AA5-4B09-BE0C-565E7FE1DF74}" type="VALUE">
                      <a:rPr lang="en-US" sz="12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Sì, l'effetto protettivo è dato dalla cosiddetta memoria immunitaria</c:v>
                </c:pt>
                <c:pt idx="2">
                  <c:v>2. No, è sufficiente una singola dose per avere una protezione adeguata</c:v>
                </c:pt>
                <c:pt idx="3">
                  <c:v>3. Non saprei</c:v>
                </c:pt>
              </c:strCache>
            </c:strRef>
          </c:cat>
          <c:val>
            <c:numRef>
              <c:f>Foglio1!$H$1:$H$4</c:f>
              <c:numCache>
                <c:formatCode>0%</c:formatCode>
                <c:ptCount val="4"/>
                <c:pt idx="1">
                  <c:v>0.81</c:v>
                </c:pt>
                <c:pt idx="2">
                  <c:v>0.17</c:v>
                </c:pt>
                <c:pt idx="3">
                  <c:v>0.02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2560736"/>
        <c:axId val="182551488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l'effetto protettivo è dato dalla cosiddetta memoria immunitaria</c:v>
                      </c:pt>
                      <c:pt idx="2">
                        <c:v>2. No, è sufficiente una singola dose per avere una protezione adeguata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l'effetto protettivo è dato dalla cosiddetta memoria immunitaria</c:v>
                      </c:pt>
                      <c:pt idx="2">
                        <c:v>2. No, è sufficiente una singola dose per avere una protezione adeguata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l'effetto protettivo è dato dalla cosiddetta memoria immunitaria</c:v>
                      </c:pt>
                      <c:pt idx="2">
                        <c:v>2. No, è sufficiente una singola dose per avere una protezione adeguata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l'effetto protettivo è dato dalla cosiddetta memoria immunitaria</c:v>
                      </c:pt>
                      <c:pt idx="2">
                        <c:v>2. No, è sufficiente una singola dose per avere una protezione adeguata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l'effetto protettivo è dato dalla cosiddetta memoria immunitaria</c:v>
                      </c:pt>
                      <c:pt idx="2">
                        <c:v>2. No, è sufficiente una singola dose per avere una protezione adeguata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Sì, l'effetto protettivo è dato dalla cosiddetta memoria immunitaria</c:v>
                      </c:pt>
                      <c:pt idx="2">
                        <c:v>2. No, è sufficiente una singola dose per avere una protezione adeguata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Foglio1!$G$1:$G$4</c15:sqref>
                        </c15:formulaRef>
                      </c:ext>
                    </c:extLst>
                    <c:numCache>
                      <c:formatCode>0%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18256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2551488"/>
        <c:crosses val="autoZero"/>
        <c:auto val="1"/>
        <c:lblAlgn val="ctr"/>
        <c:lblOffset val="100"/>
        <c:noMultiLvlLbl val="0"/>
      </c:catAx>
      <c:valAx>
        <c:axId val="1825514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256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92D05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 dirty="0" smtClean="0">
                <a:solidFill>
                  <a:srgbClr val="FF0000"/>
                </a:solidFill>
              </a:rPr>
              <a:t>DM 4 E</a:t>
            </a:r>
            <a:r>
              <a:rPr lang="it-IT" b="1" dirty="0">
                <a:solidFill>
                  <a:srgbClr val="FF0000"/>
                </a:solidFill>
              </a:rPr>
              <a:t>'</a:t>
            </a:r>
            <a:r>
              <a:rPr lang="it-IT" b="1" baseline="0" dirty="0">
                <a:solidFill>
                  <a:srgbClr val="FF0000"/>
                </a:solidFill>
              </a:rPr>
              <a:t> vero che i vaccini contengono sostanze tossiche e pericolose quali ad es. il mercurio?</a:t>
            </a:r>
            <a:endParaRPr lang="it-IT" b="1" dirty="0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4"/>
          <c:order val="4"/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Lbls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62AAD8F-8E1E-4A64-88DA-60B024626C8D}" type="VALUE">
                      <a:rPr lang="en-US" sz="12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A468D11-7CB4-4C72-A7F1-D76CDACA60DF}" type="VALUE">
                      <a:rPr lang="en-US" sz="12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3D6650-C985-4465-8CD7-FE7E7E6F75EF}" type="VALUE">
                      <a:rPr lang="en-US" sz="1200" b="1"/>
                      <a:pPr>
                        <a:defRPr/>
                      </a:pPr>
                      <a:t>[VALORE]</a:t>
                    </a:fld>
                    <a:endParaRPr lang="it-IT"/>
                  </a:p>
                </c:rich>
              </c:tx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1">
                  <c:v>1. E' assolutamente falso</c:v>
                </c:pt>
                <c:pt idx="2">
                  <c:v>2. Purtroppo è vero, ma in minima quantità</c:v>
                </c:pt>
                <c:pt idx="3">
                  <c:v>3. Non saprei</c:v>
                </c:pt>
              </c:strCache>
            </c:strRef>
          </c:cat>
          <c:val>
            <c:numRef>
              <c:f>Foglio1!$F$1:$F$4</c:f>
              <c:numCache>
                <c:formatCode>0%</c:formatCode>
                <c:ptCount val="4"/>
                <c:pt idx="1">
                  <c:v>0.79</c:v>
                </c:pt>
                <c:pt idx="2">
                  <c:v>0.13</c:v>
                </c:pt>
                <c:pt idx="3">
                  <c:v>0.08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2550400"/>
        <c:axId val="182531904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assolutamente falso</c:v>
                      </c:pt>
                      <c:pt idx="2">
                        <c:v>2. Purtroppo è vero, ma in minima quantità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assolutamente falso</c:v>
                      </c:pt>
                      <c:pt idx="2">
                        <c:v>2. Purtroppo è vero, ma in minima quantità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assolutamente falso</c:v>
                      </c:pt>
                      <c:pt idx="2">
                        <c:v>2. Purtroppo è vero, ma in minima quantità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1">
                        <c:v>1. E' assolutamente falso</c:v>
                      </c:pt>
                      <c:pt idx="2">
                        <c:v>2. Purtroppo è vero, ma in minima quantità</c:v>
                      </c:pt>
                      <c:pt idx="3">
                        <c:v>3. Non saprei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</c15:ser>
            </c15:filteredBarSeries>
          </c:ext>
        </c:extLst>
      </c:bar3DChart>
      <c:catAx>
        <c:axId val="182550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2531904"/>
        <c:crosses val="autoZero"/>
        <c:auto val="1"/>
        <c:lblAlgn val="ctr"/>
        <c:lblOffset val="100"/>
        <c:noMultiLvlLbl val="0"/>
      </c:catAx>
      <c:valAx>
        <c:axId val="1825319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2550400"/>
        <c:crosses val="autoZero"/>
        <c:crossBetween val="between"/>
      </c:valAx>
      <c:spPr>
        <a:solidFill>
          <a:srgbClr val="92D050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92D050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25" y="0"/>
            <a:ext cx="2981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813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25" y="9501188"/>
            <a:ext cx="29813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AEBA16-A367-4B02-BBCC-6EB7EAB149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222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76F7CD-25B0-4CFF-B1E7-771608362E98}" type="datetimeFigureOut">
              <a:rPr lang="it-IT" altLang="it-IT"/>
              <a:pPr>
                <a:defRPr/>
              </a:pPr>
              <a:t>27/02/2020</a:t>
            </a:fld>
            <a:endParaRPr lang="it-IT" alt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5003800" cy="3752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51388"/>
            <a:ext cx="5505450" cy="450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960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49960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273FC8-F717-4320-8208-09FBEE6210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790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13F71-A3AB-4616-923B-7414EE5120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60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EC15-0D7F-468B-ABEA-48747CA22A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26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9E01-EC37-40B6-A22E-F239FD4573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26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CF17-12B0-4C22-9D7F-99D75EBA73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510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AB45-CAFA-4984-BBFB-0A296AA4F9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1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BC49-5FBF-47E9-82D9-2F6803FAAA5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46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A20D-AC41-408D-9AC5-234AD416E9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07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6197-B1EC-43EF-9AC6-3AE0755F7C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77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A42-52E2-444F-8934-D6DDC91B4D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4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619F1-2F8D-4767-A252-BB332BE626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98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8F15-C678-4F41-9C22-A3D6B60E05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70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423D2C-EDC8-4207-9054-E1345A48EC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chart" Target="../charts/char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Vaccinazioni nel Bambino con Emofilia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4" name="Comment 9"/>
          <p:cNvSpPr>
            <a:spLocks noChangeArrowheads="1"/>
          </p:cNvSpPr>
          <p:nvPr/>
        </p:nvSpPr>
        <p:spPr bwMode="auto">
          <a:xfrm>
            <a:off x="6057198" y="1484729"/>
            <a:ext cx="2415355" cy="236988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DATANALYSIS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Viale Pinturicchio 31  -00196 Roma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 err="1">
                <a:solidFill>
                  <a:srgbClr val="000000"/>
                </a:solidFill>
              </a:rPr>
              <a:t>Tf</a:t>
            </a:r>
            <a:r>
              <a:rPr lang="it-IT" altLang="it-IT" sz="1000" b="1" dirty="0">
                <a:solidFill>
                  <a:srgbClr val="000000"/>
                </a:solidFill>
              </a:rPr>
              <a:t>.   06 37353740  </a:t>
            </a:r>
            <a:r>
              <a:rPr lang="it-IT" altLang="it-IT" sz="1000" b="1" dirty="0" err="1">
                <a:solidFill>
                  <a:srgbClr val="000000"/>
                </a:solidFill>
              </a:rPr>
              <a:t>r.a.</a:t>
            </a:r>
            <a:endParaRPr lang="it-IT" altLang="it-IT" sz="10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Fax  06 3725897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Email: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i.leonardi@datanalysis.it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t.lachi@datanalysis.it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t.torri@datanalysis.it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www.datanalysis.it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200" b="1" dirty="0">
              <a:solidFill>
                <a:srgbClr val="00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09" y="1492798"/>
            <a:ext cx="4288415" cy="2800322"/>
          </a:xfrm>
          <a:prstGeom prst="rect">
            <a:avLst/>
          </a:prstGeom>
        </p:spPr>
      </p:pic>
      <p:sp>
        <p:nvSpPr>
          <p:cNvPr id="12" name="Ovale 11"/>
          <p:cNvSpPr/>
          <p:nvPr/>
        </p:nvSpPr>
        <p:spPr>
          <a:xfrm>
            <a:off x="2923161" y="3962682"/>
            <a:ext cx="4745269" cy="1081429"/>
          </a:xfrm>
          <a:prstGeom prst="ellipse">
            <a:avLst/>
          </a:prstGeom>
          <a:solidFill>
            <a:srgbClr val="6FDA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Le Vaccinazioni nel Bambino     con Emofilia</a:t>
            </a:r>
            <a:endParaRPr lang="it-IT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Vaccinazioni nel Bambino con Emofilia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24097" y="5313673"/>
            <a:ext cx="2160379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           </a:t>
            </a:r>
            <a:r>
              <a:rPr lang="it-IT" sz="1600" b="1" dirty="0" smtClean="0">
                <a:solidFill>
                  <a:srgbClr val="FF0000"/>
                </a:solidFill>
              </a:rPr>
              <a:t>69 Genitori con figli     in età vaccinale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442804"/>
              </p:ext>
            </p:extLst>
          </p:nvPr>
        </p:nvGraphicFramePr>
        <p:xfrm>
          <a:off x="624098" y="764630"/>
          <a:ext cx="7836442" cy="44490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2" name="Immagin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754" y="4573380"/>
            <a:ext cx="1874695" cy="122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933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Vaccinazioni nel Bambino con Emofilia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24097" y="5313673"/>
            <a:ext cx="2160379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           </a:t>
            </a:r>
            <a:r>
              <a:rPr lang="it-IT" sz="1600" b="1" dirty="0" smtClean="0">
                <a:solidFill>
                  <a:srgbClr val="FF0000"/>
                </a:solidFill>
              </a:rPr>
              <a:t>69 Genitori con figli     in età vaccinale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0789666"/>
              </p:ext>
            </p:extLst>
          </p:nvPr>
        </p:nvGraphicFramePr>
        <p:xfrm>
          <a:off x="755650" y="692620"/>
          <a:ext cx="7704890" cy="4464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Immagin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754" y="4573380"/>
            <a:ext cx="1874695" cy="122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224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Vaccinazioni nel Bambino con Emofilia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24097" y="5313673"/>
            <a:ext cx="2160379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           </a:t>
            </a:r>
            <a:r>
              <a:rPr lang="it-IT" sz="1600" b="1" dirty="0" smtClean="0">
                <a:solidFill>
                  <a:srgbClr val="FF0000"/>
                </a:solidFill>
              </a:rPr>
              <a:t>69 Genitori con figli     in età vaccinale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308852"/>
              </p:ext>
            </p:extLst>
          </p:nvPr>
        </p:nvGraphicFramePr>
        <p:xfrm>
          <a:off x="755650" y="764630"/>
          <a:ext cx="7704890" cy="442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Immagin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754" y="4573380"/>
            <a:ext cx="1874695" cy="122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46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Vaccinazioni nel Bambino con Emofilia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24097" y="5313673"/>
            <a:ext cx="2160379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</a:t>
            </a:r>
            <a:r>
              <a:rPr lang="it-IT" sz="1600" b="1" dirty="0" smtClean="0">
                <a:solidFill>
                  <a:srgbClr val="FF0000"/>
                </a:solidFill>
              </a:rPr>
              <a:t>           </a:t>
            </a:r>
            <a:r>
              <a:rPr lang="it-IT" sz="1600" b="1" dirty="0" smtClean="0">
                <a:solidFill>
                  <a:srgbClr val="FF0000"/>
                </a:solidFill>
              </a:rPr>
              <a:t>69 Genitori con figli     in età vaccinale</a:t>
            </a:r>
            <a:endParaRPr lang="it-IT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932436"/>
              </p:ext>
            </p:extLst>
          </p:nvPr>
        </p:nvGraphicFramePr>
        <p:xfrm>
          <a:off x="624097" y="836640"/>
          <a:ext cx="8052473" cy="4224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Immagin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394" y="4701588"/>
            <a:ext cx="1874695" cy="122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149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Le Vaccinazioni nel Bambino con Emofilia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                                                                                </a:t>
            </a:r>
            <a:endParaRPr lang="it-IT" altLang="it-IT" sz="1600" b="1" dirty="0" smtClean="0">
              <a:solidFill>
                <a:srgbClr val="3333FF"/>
              </a:solidFill>
            </a:endParaRPr>
          </a:p>
        </p:txBody>
      </p:sp>
      <p:sp>
        <p:nvSpPr>
          <p:cNvPr id="2" name="Rettangolo arrotondato 1"/>
          <p:cNvSpPr/>
          <p:nvPr/>
        </p:nvSpPr>
        <p:spPr>
          <a:xfrm>
            <a:off x="854468" y="1100749"/>
            <a:ext cx="374452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Caratteristiche e note relative all’indagine conoscitiva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611450" y="2553800"/>
            <a:ext cx="7849089" cy="23874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Questa indagine conoscitiva è stata realizzata                                              nel periodo </a:t>
            </a:r>
            <a:r>
              <a:rPr lang="it-IT" b="1" dirty="0" smtClean="0">
                <a:solidFill>
                  <a:srgbClr val="0070C0"/>
                </a:solidFill>
              </a:rPr>
              <a:t>17/2/2020 </a:t>
            </a:r>
            <a:r>
              <a:rPr lang="it-IT" b="1" dirty="0" smtClean="0">
                <a:solidFill>
                  <a:srgbClr val="0070C0"/>
                </a:solidFill>
              </a:rPr>
              <a:t>– </a:t>
            </a:r>
            <a:r>
              <a:rPr lang="it-IT" b="1" dirty="0" smtClean="0">
                <a:solidFill>
                  <a:srgbClr val="0070C0"/>
                </a:solidFill>
              </a:rPr>
              <a:t>25</a:t>
            </a:r>
            <a:r>
              <a:rPr lang="it-IT" b="1" dirty="0" smtClean="0">
                <a:solidFill>
                  <a:srgbClr val="0070C0"/>
                </a:solidFill>
              </a:rPr>
              <a:t>/2/2020</a:t>
            </a:r>
            <a:r>
              <a:rPr lang="it-IT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Le interviste sono state realizzate con metodologia telefonica CATI rispettando le normative sulla Legge sulla Privacy.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Il Campione intervistato                                                                     (selezionato dalla banca dati di </a:t>
            </a:r>
            <a:r>
              <a:rPr lang="it-IT" b="1" dirty="0" err="1" smtClean="0">
                <a:solidFill>
                  <a:srgbClr val="0070C0"/>
                </a:solidFill>
              </a:rPr>
              <a:t>Datanalysis</a:t>
            </a:r>
            <a:r>
              <a:rPr lang="it-IT" b="1" dirty="0" smtClean="0">
                <a:solidFill>
                  <a:srgbClr val="0070C0"/>
                </a:solidFill>
              </a:rPr>
              <a:t>)                                                    è stato di </a:t>
            </a:r>
            <a:r>
              <a:rPr lang="it-IT" b="1" dirty="0" smtClean="0">
                <a:solidFill>
                  <a:srgbClr val="0070C0"/>
                </a:solidFill>
              </a:rPr>
              <a:t>69 Genitori</a:t>
            </a:r>
            <a:r>
              <a:rPr lang="it-IT" b="1" dirty="0" smtClean="0">
                <a:solidFill>
                  <a:srgbClr val="0070C0"/>
                </a:solidFill>
              </a:rPr>
              <a:t> con figli in età vaccinale affetti da Emofilia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80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25573</TotalTime>
  <Words>266</Words>
  <Application>Microsoft Office PowerPoint</Application>
  <PresentationFormat>Presentazione su schermo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prisma ottica e fotografia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battaglioli</dc:creator>
  <cp:lastModifiedBy>Ivano</cp:lastModifiedBy>
  <cp:revision>1826</cp:revision>
  <dcterms:created xsi:type="dcterms:W3CDTF">2006-03-03T16:20:51Z</dcterms:created>
  <dcterms:modified xsi:type="dcterms:W3CDTF">2020-02-27T14:43:34Z</dcterms:modified>
</cp:coreProperties>
</file>