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60" r:id="rId2"/>
    <p:sldId id="1075" r:id="rId3"/>
    <p:sldId id="1078" r:id="rId4"/>
    <p:sldId id="1079" r:id="rId5"/>
    <p:sldId id="1080" r:id="rId6"/>
    <p:sldId id="1081" r:id="rId7"/>
    <p:sldId id="1076" r:id="rId8"/>
  </p:sldIdLst>
  <p:sldSz cx="9144000" cy="6858000" type="screen4x3"/>
  <p:notesSz cx="6877050" cy="1000125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0000"/>
    <a:srgbClr val="660033"/>
    <a:srgbClr val="FFFF99"/>
    <a:srgbClr val="000099"/>
    <a:srgbClr val="9933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94213" autoAdjust="0"/>
  </p:normalViewPr>
  <p:slideViewPr>
    <p:cSldViewPr>
      <p:cViewPr varScale="1">
        <p:scale>
          <a:sx n="85" d="100"/>
          <a:sy n="85" d="100"/>
        </p:scale>
        <p:origin x="12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baseline="0" dirty="0">
                <a:solidFill>
                  <a:srgbClr val="FF0000"/>
                </a:solidFill>
              </a:rPr>
              <a:t>Dm 1 In questo scenario legato al Covid-19,                        che cosa Le chiedono principalmente                                      i Suoi Assistiti?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68E-4668-83EE-EE14B308EEF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C68E-4668-83EE-EE14B308EE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68E-4668-83EE-EE14B308EEFE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68E-4668-83EE-EE14B308EEFE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C68E-4668-83EE-EE14B308EEFE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0">
                  <c:v>1. Consigli su come proteggersi da questo virus</c:v>
                </c:pt>
                <c:pt idx="1">
                  <c:v>2. Fornitura di guanti e mascherine</c:v>
                </c:pt>
                <c:pt idx="2">
                  <c:v>3. Possibilità di fare tamponi</c:v>
                </c:pt>
                <c:pt idx="3">
                  <c:v>4. Visite a domicilio</c:v>
                </c:pt>
                <c:pt idx="4">
                  <c:v>5. Prescrizione di farmaci antivirali</c:v>
                </c:pt>
              </c:strCache>
            </c:strRef>
          </c:cat>
          <c:val>
            <c:numRef>
              <c:f>Foglio1!$F$1:$F$5</c:f>
              <c:numCache>
                <c:formatCode>0%</c:formatCode>
                <c:ptCount val="5"/>
                <c:pt idx="0">
                  <c:v>0.32</c:v>
                </c:pt>
                <c:pt idx="1">
                  <c:v>0.26</c:v>
                </c:pt>
                <c:pt idx="2">
                  <c:v>0.21</c:v>
                </c:pt>
                <c:pt idx="3">
                  <c:v>0.13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8E-4668-83EE-EE14B308EE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7115695"/>
        <c:axId val="507021887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Consigli su come proteggersi da questo virus</c:v>
                      </c:pt>
                      <c:pt idx="1">
                        <c:v>2. Fornitura di guanti e mascherine</c:v>
                      </c:pt>
                      <c:pt idx="2">
                        <c:v>3. Possibilità di fare tamponi</c:v>
                      </c:pt>
                      <c:pt idx="3">
                        <c:v>4. Visite a domicilio</c:v>
                      </c:pt>
                      <c:pt idx="4">
                        <c:v>5. Prescrizione di farmaci antivirali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C68E-4668-83EE-EE14B308EEFE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Consigli su come proteggersi da questo virus</c:v>
                      </c:pt>
                      <c:pt idx="1">
                        <c:v>2. Fornitura di guanti e mascherine</c:v>
                      </c:pt>
                      <c:pt idx="2">
                        <c:v>3. Possibilità di fare tamponi</c:v>
                      </c:pt>
                      <c:pt idx="3">
                        <c:v>4. Visite a domicilio</c:v>
                      </c:pt>
                      <c:pt idx="4">
                        <c:v>5. Prescrizione di farmaci antivirali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C68E-4668-83EE-EE14B308EEFE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Consigli su come proteggersi da questo virus</c:v>
                      </c:pt>
                      <c:pt idx="1">
                        <c:v>2. Fornitura di guanti e mascherine</c:v>
                      </c:pt>
                      <c:pt idx="2">
                        <c:v>3. Possibilità di fare tamponi</c:v>
                      </c:pt>
                      <c:pt idx="3">
                        <c:v>4. Visite a domicilio</c:v>
                      </c:pt>
                      <c:pt idx="4">
                        <c:v>5. Prescrizione di farmaci antivirali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C68E-4668-83EE-EE14B308EEFE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Consigli su come proteggersi da questo virus</c:v>
                      </c:pt>
                      <c:pt idx="1">
                        <c:v>2. Fornitura di guanti e mascherine</c:v>
                      </c:pt>
                      <c:pt idx="2">
                        <c:v>3. Possibilità di fare tamponi</c:v>
                      </c:pt>
                      <c:pt idx="3">
                        <c:v>4. Visite a domicilio</c:v>
                      </c:pt>
                      <c:pt idx="4">
                        <c:v>5. Prescrizione di farmaci antivirali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C68E-4668-83EE-EE14B308EEFE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Consigli su come proteggersi da questo virus</c:v>
                      </c:pt>
                      <c:pt idx="1">
                        <c:v>2. Fornitura di guanti e mascherine</c:v>
                      </c:pt>
                      <c:pt idx="2">
                        <c:v>3. Possibilità di fare tamponi</c:v>
                      </c:pt>
                      <c:pt idx="3">
                        <c:v>4. Visite a domicilio</c:v>
                      </c:pt>
                      <c:pt idx="4">
                        <c:v>5. Prescrizione di farmaci antivirali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Foglio1!$G$1:$G$5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C68E-4668-83EE-EE14B308EEFE}"/>
                  </c:ext>
                </c:extLst>
              </c15:ser>
            </c15:filteredBarSeries>
          </c:ext>
        </c:extLst>
      </c:bar3DChart>
      <c:catAx>
        <c:axId val="427115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7021887"/>
        <c:crosses val="autoZero"/>
        <c:auto val="1"/>
        <c:lblAlgn val="ctr"/>
        <c:lblOffset val="100"/>
        <c:noMultiLvlLbl val="0"/>
      </c:catAx>
      <c:valAx>
        <c:axId val="50702188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7115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rgbClr val="FF0000"/>
                </a:solidFill>
              </a:rPr>
              <a:t>DM</a:t>
            </a:r>
            <a:r>
              <a:rPr lang="it-IT" sz="2000" b="1" baseline="0" dirty="0">
                <a:solidFill>
                  <a:srgbClr val="FF0000"/>
                </a:solidFill>
              </a:rPr>
              <a:t> 2 Quali sono le principali problematiche riscontrate nella Sua quotidiana attività nei giorni del Covid-19?</a:t>
            </a:r>
            <a:endParaRPr lang="it-IT" sz="2000" b="1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535-4EC5-ABD7-F7F8E8349AD7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535-4EC5-ABD7-F7F8E8349AD7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535-4EC5-ABD7-F7F8E8349AD7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535-4EC5-ABD7-F7F8E8349AD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535-4EC5-ABD7-F7F8E8349AD7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0">
                  <c:v>1. La scarsità di dispositivi di protezione individuale</c:v>
                </c:pt>
                <c:pt idx="1">
                  <c:v>2. Il notevole lavoro telefonico per evitare sovraccarico in ospedale e rischi di contagio</c:v>
                </c:pt>
                <c:pt idx="2">
                  <c:v>3. La discontinua collaborazione con Specialisti ospedalieri/ASL</c:v>
                </c:pt>
                <c:pt idx="3">
                  <c:v>4. L'assenza di linee guida e protocolli da seguire</c:v>
                </c:pt>
                <c:pt idx="4">
                  <c:v>5. La confusione nelle comunicazioni con ASL e Ospedali</c:v>
                </c:pt>
              </c:strCache>
            </c:strRef>
          </c:cat>
          <c:val>
            <c:numRef>
              <c:f>Foglio1!$J$1:$J$5</c:f>
              <c:numCache>
                <c:formatCode>0%</c:formatCode>
                <c:ptCount val="5"/>
                <c:pt idx="0">
                  <c:v>0.34</c:v>
                </c:pt>
                <c:pt idx="1">
                  <c:v>0.21</c:v>
                </c:pt>
                <c:pt idx="2">
                  <c:v>0.19</c:v>
                </c:pt>
                <c:pt idx="3">
                  <c:v>0.16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35-4EC5-ABD7-F7F8E8349A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4969327"/>
        <c:axId val="580235807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La scarsità di dispositivi di protezione individuale</c:v>
                      </c:pt>
                      <c:pt idx="1">
                        <c:v>2. Il notevole lavoro telefonico per evitare sovraccarico in ospedale e rischi di contagio</c:v>
                      </c:pt>
                      <c:pt idx="2">
                        <c:v>3. La discontinua collaborazione con Specialisti ospedalieri/ASL</c:v>
                      </c:pt>
                      <c:pt idx="3">
                        <c:v>4. L'assenza di linee guida e protocolli da seguire</c:v>
                      </c:pt>
                      <c:pt idx="4">
                        <c:v>5. La confusione nelle comunicazioni con ASL e Ospedali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1535-4EC5-ABD7-F7F8E8349AD7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La scarsità di dispositivi di protezione individuale</c:v>
                      </c:pt>
                      <c:pt idx="1">
                        <c:v>2. Il notevole lavoro telefonico per evitare sovraccarico in ospedale e rischi di contagio</c:v>
                      </c:pt>
                      <c:pt idx="2">
                        <c:v>3. La discontinua collaborazione con Specialisti ospedalieri/ASL</c:v>
                      </c:pt>
                      <c:pt idx="3">
                        <c:v>4. L'assenza di linee guida e protocolli da seguire</c:v>
                      </c:pt>
                      <c:pt idx="4">
                        <c:v>5. La confusione nelle comunicazioni con ASL e Ospedali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1535-4EC5-ABD7-F7F8E8349AD7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La scarsità di dispositivi di protezione individuale</c:v>
                      </c:pt>
                      <c:pt idx="1">
                        <c:v>2. Il notevole lavoro telefonico per evitare sovraccarico in ospedale e rischi di contagio</c:v>
                      </c:pt>
                      <c:pt idx="2">
                        <c:v>3. La discontinua collaborazione con Specialisti ospedalieri/ASL</c:v>
                      </c:pt>
                      <c:pt idx="3">
                        <c:v>4. L'assenza di linee guida e protocolli da seguire</c:v>
                      </c:pt>
                      <c:pt idx="4">
                        <c:v>5. La confusione nelle comunicazioni con ASL e Ospedali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1535-4EC5-ABD7-F7F8E8349AD7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La scarsità di dispositivi di protezione individuale</c:v>
                      </c:pt>
                      <c:pt idx="1">
                        <c:v>2. Il notevole lavoro telefonico per evitare sovraccarico in ospedale e rischi di contagio</c:v>
                      </c:pt>
                      <c:pt idx="2">
                        <c:v>3. La discontinua collaborazione con Specialisti ospedalieri/ASL</c:v>
                      </c:pt>
                      <c:pt idx="3">
                        <c:v>4. L'assenza di linee guida e protocolli da seguire</c:v>
                      </c:pt>
                      <c:pt idx="4">
                        <c:v>5. La confusione nelle comunicazioni con ASL e Ospedali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1535-4EC5-ABD7-F7F8E8349AD7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La scarsità di dispositivi di protezione individuale</c:v>
                      </c:pt>
                      <c:pt idx="1">
                        <c:v>2. Il notevole lavoro telefonico per evitare sovraccarico in ospedale e rischi di contagio</c:v>
                      </c:pt>
                      <c:pt idx="2">
                        <c:v>3. La discontinua collaborazione con Specialisti ospedalieri/ASL</c:v>
                      </c:pt>
                      <c:pt idx="3">
                        <c:v>4. L'assenza di linee guida e protocolli da seguire</c:v>
                      </c:pt>
                      <c:pt idx="4">
                        <c:v>5. La confusione nelle comunicazioni con ASL e Ospedali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1535-4EC5-ABD7-F7F8E8349AD7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La scarsità di dispositivi di protezione individuale</c:v>
                      </c:pt>
                      <c:pt idx="1">
                        <c:v>2. Il notevole lavoro telefonico per evitare sovraccarico in ospedale e rischi di contagio</c:v>
                      </c:pt>
                      <c:pt idx="2">
                        <c:v>3. La discontinua collaborazione con Specialisti ospedalieri/ASL</c:v>
                      </c:pt>
                      <c:pt idx="3">
                        <c:v>4. L'assenza di linee guida e protocolli da seguire</c:v>
                      </c:pt>
                      <c:pt idx="4">
                        <c:v>5. La confusione nelle comunicazioni con ASL e Ospedali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Foglio1!$G$1:$G$5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1535-4EC5-ABD7-F7F8E8349AD7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La scarsità di dispositivi di protezione individuale</c:v>
                      </c:pt>
                      <c:pt idx="1">
                        <c:v>2. Il notevole lavoro telefonico per evitare sovraccarico in ospedale e rischi di contagio</c:v>
                      </c:pt>
                      <c:pt idx="2">
                        <c:v>3. La discontinua collaborazione con Specialisti ospedalieri/ASL</c:v>
                      </c:pt>
                      <c:pt idx="3">
                        <c:v>4. L'assenza di linee guida e protocolli da seguire</c:v>
                      </c:pt>
                      <c:pt idx="4">
                        <c:v>5. La confusione nelle comunicazioni con ASL e Ospedali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Foglio1!$H$1:$H$5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1535-4EC5-ABD7-F7F8E8349AD7}"/>
                  </c:ext>
                </c:extLst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La scarsità di dispositivi di protezione individuale</c:v>
                      </c:pt>
                      <c:pt idx="1">
                        <c:v>2. Il notevole lavoro telefonico per evitare sovraccarico in ospedale e rischi di contagio</c:v>
                      </c:pt>
                      <c:pt idx="2">
                        <c:v>3. La discontinua collaborazione con Specialisti ospedalieri/ASL</c:v>
                      </c:pt>
                      <c:pt idx="3">
                        <c:v>4. L'assenza di linee guida e protocolli da seguire</c:v>
                      </c:pt>
                      <c:pt idx="4">
                        <c:v>5. La confusione nelle comunicazioni con ASL e Ospedali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Foglio1!$I$1:$I$5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535-4EC5-ABD7-F7F8E8349AD7}"/>
                  </c:ext>
                </c:extLst>
              </c15:ser>
            </c15:filteredBarSeries>
          </c:ext>
        </c:extLst>
      </c:bar3DChart>
      <c:catAx>
        <c:axId val="514969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0235807"/>
        <c:crosses val="autoZero"/>
        <c:auto val="1"/>
        <c:lblAlgn val="ctr"/>
        <c:lblOffset val="100"/>
        <c:noMultiLvlLbl val="0"/>
      </c:catAx>
      <c:valAx>
        <c:axId val="58023580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1496932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FFF00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rgbClr val="FF0000"/>
                </a:solidFill>
              </a:rPr>
              <a:t>DM</a:t>
            </a:r>
            <a:r>
              <a:rPr lang="it-IT" sz="2000" b="1" baseline="0" dirty="0">
                <a:solidFill>
                  <a:srgbClr val="FF0000"/>
                </a:solidFill>
              </a:rPr>
              <a:t> 3 Quali sensazioni prova in questo momento così drammatico legato al Covid-19?</a:t>
            </a:r>
            <a:endParaRPr lang="it-I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88918910282586"/>
          <c:y val="0.11545441311262185"/>
          <c:w val="0.87357734690568578"/>
          <c:h val="0.49865833083113836"/>
        </c:manualLayout>
      </c:layout>
      <c:bar3DChart>
        <c:barDir val="col"/>
        <c:grouping val="clustered"/>
        <c:varyColors val="0"/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0">
                  <c:v>1. Dolore nel sapere della scomparsa di assistiti, parenti, amici</c:v>
                </c:pt>
                <c:pt idx="1">
                  <c:v>2. Sentirsi soli ed impreparati ad affrontare questo virus</c:v>
                </c:pt>
                <c:pt idx="2">
                  <c:v>3. Vedere assistiti con sintomi lievi finire in rianimazione </c:v>
                </c:pt>
                <c:pt idx="3">
                  <c:v>4. Necessità nel continuare a curare anche i pazienti non Covid-19</c:v>
                </c:pt>
                <c:pt idx="4">
                  <c:v>5. Preoccupazioni per quello che sarà il futuro</c:v>
                </c:pt>
              </c:strCache>
            </c:strRef>
          </c:cat>
          <c:val>
            <c:numRef>
              <c:f>Foglio1!$H$1:$H$5</c:f>
              <c:numCache>
                <c:formatCode>0%</c:formatCode>
                <c:ptCount val="5"/>
                <c:pt idx="0">
                  <c:v>0.35</c:v>
                </c:pt>
                <c:pt idx="1">
                  <c:v>0.28999999999999998</c:v>
                </c:pt>
                <c:pt idx="2">
                  <c:v>0.26</c:v>
                </c:pt>
                <c:pt idx="3">
                  <c:v>7.0000000000000007E-2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5-4210-9B65-69800AB136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8330448"/>
        <c:axId val="366819488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Dolore nel sapere della scomparsa di assistiti, parenti, amici</c:v>
                      </c:pt>
                      <c:pt idx="1">
                        <c:v>2. Sentirsi soli ed impreparati ad affrontare questo virus</c:v>
                      </c:pt>
                      <c:pt idx="2">
                        <c:v>3. Vedere assistiti con sintomi lievi finire in rianimazione </c:v>
                      </c:pt>
                      <c:pt idx="3">
                        <c:v>4. Necessità nel continuare a curare anche i pazienti non Covid-19</c:v>
                      </c:pt>
                      <c:pt idx="4">
                        <c:v>5. Preoccupazioni per quello che sarà il futuro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705-4210-9B65-69800AB13691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Dolore nel sapere della scomparsa di assistiti, parenti, amici</c:v>
                      </c:pt>
                      <c:pt idx="1">
                        <c:v>2. Sentirsi soli ed impreparati ad affrontare questo virus</c:v>
                      </c:pt>
                      <c:pt idx="2">
                        <c:v>3. Vedere assistiti con sintomi lievi finire in rianimazione </c:v>
                      </c:pt>
                      <c:pt idx="3">
                        <c:v>4. Necessità nel continuare a curare anche i pazienti non Covid-19</c:v>
                      </c:pt>
                      <c:pt idx="4">
                        <c:v>5. Preoccupazioni per quello che sarà il futuro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705-4210-9B65-69800AB13691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Dolore nel sapere della scomparsa di assistiti, parenti, amici</c:v>
                      </c:pt>
                      <c:pt idx="1">
                        <c:v>2. Sentirsi soli ed impreparati ad affrontare questo virus</c:v>
                      </c:pt>
                      <c:pt idx="2">
                        <c:v>3. Vedere assistiti con sintomi lievi finire in rianimazione </c:v>
                      </c:pt>
                      <c:pt idx="3">
                        <c:v>4. Necessità nel continuare a curare anche i pazienti non Covid-19</c:v>
                      </c:pt>
                      <c:pt idx="4">
                        <c:v>5. Preoccupazioni per quello che sarà il futuro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8705-4210-9B65-69800AB13691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Dolore nel sapere della scomparsa di assistiti, parenti, amici</c:v>
                      </c:pt>
                      <c:pt idx="1">
                        <c:v>2. Sentirsi soli ed impreparati ad affrontare questo virus</c:v>
                      </c:pt>
                      <c:pt idx="2">
                        <c:v>3. Vedere assistiti con sintomi lievi finire in rianimazione </c:v>
                      </c:pt>
                      <c:pt idx="3">
                        <c:v>4. Necessità nel continuare a curare anche i pazienti non Covid-19</c:v>
                      </c:pt>
                      <c:pt idx="4">
                        <c:v>5. Preoccupazioni per quello che sarà il futuro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8705-4210-9B65-69800AB13691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Dolore nel sapere della scomparsa di assistiti, parenti, amici</c:v>
                      </c:pt>
                      <c:pt idx="1">
                        <c:v>2. Sentirsi soli ed impreparati ad affrontare questo virus</c:v>
                      </c:pt>
                      <c:pt idx="2">
                        <c:v>3. Vedere assistiti con sintomi lievi finire in rianimazione </c:v>
                      </c:pt>
                      <c:pt idx="3">
                        <c:v>4. Necessità nel continuare a curare anche i pazienti non Covid-19</c:v>
                      </c:pt>
                      <c:pt idx="4">
                        <c:v>5. Preoccupazioni per quello che sarà il futuro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8705-4210-9B65-69800AB13691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0">
                        <c:v>1. Dolore nel sapere della scomparsa di assistiti, parenti, amici</c:v>
                      </c:pt>
                      <c:pt idx="1">
                        <c:v>2. Sentirsi soli ed impreparati ad affrontare questo virus</c:v>
                      </c:pt>
                      <c:pt idx="2">
                        <c:v>3. Vedere assistiti con sintomi lievi finire in rianimazione </c:v>
                      </c:pt>
                      <c:pt idx="3">
                        <c:v>4. Necessità nel continuare a curare anche i pazienti non Covid-19</c:v>
                      </c:pt>
                      <c:pt idx="4">
                        <c:v>5. Preoccupazioni per quello che sarà il futuro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Foglio1!$G$1:$G$5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8705-4210-9B65-69800AB13691}"/>
                  </c:ext>
                </c:extLst>
              </c15:ser>
            </c15:filteredBarSeries>
          </c:ext>
        </c:extLst>
      </c:bar3DChart>
      <c:catAx>
        <c:axId val="36833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6819488"/>
        <c:crosses val="autoZero"/>
        <c:auto val="1"/>
        <c:lblAlgn val="ctr"/>
        <c:lblOffset val="100"/>
        <c:noMultiLvlLbl val="0"/>
      </c:catAx>
      <c:valAx>
        <c:axId val="3668194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68330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FFF00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>
                <a:solidFill>
                  <a:srgbClr val="FF0000"/>
                </a:solidFill>
              </a:rPr>
              <a:t>DM</a:t>
            </a:r>
            <a:r>
              <a:rPr lang="it-IT" sz="2000" b="1" baseline="0">
                <a:solidFill>
                  <a:srgbClr val="FF0000"/>
                </a:solidFill>
              </a:rPr>
              <a:t> 4 Quanto definirebbe grave l'impatto del Covid-19 sulla Sua attività di cura dei Suoi Assistiti?</a:t>
            </a:r>
            <a:endParaRPr lang="it-IT" sz="2000" b="1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3764428739693757"/>
          <c:y val="2.40601465774441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4AA-4EAE-B75B-A239E701479F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4AA-4EAE-B75B-A239E701479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4AA-4EAE-B75B-A239E701479F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4AA-4EAE-B75B-A239E701479F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0">
                  <c:v>1. Molto</c:v>
                </c:pt>
                <c:pt idx="1">
                  <c:v>2. Abbastanza</c:v>
                </c:pt>
                <c:pt idx="2">
                  <c:v>3. Poco</c:v>
                </c:pt>
                <c:pt idx="3">
                  <c:v>4. Per nulla</c:v>
                </c:pt>
              </c:strCache>
            </c:strRef>
          </c:cat>
          <c:val>
            <c:numRef>
              <c:f>Foglio1!$C$1:$C$4</c:f>
              <c:numCache>
                <c:formatCode>0%</c:formatCode>
                <c:ptCount val="4"/>
                <c:pt idx="0">
                  <c:v>0.56000000000000005</c:v>
                </c:pt>
                <c:pt idx="1">
                  <c:v>0.39</c:v>
                </c:pt>
                <c:pt idx="2">
                  <c:v>0.04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AA-4EAE-B75B-A239E70147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1655136"/>
        <c:axId val="36682281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0">
                        <c:v>1. Molto</c:v>
                      </c:pt>
                      <c:pt idx="1">
                        <c:v>2. Abbastanza</c:v>
                      </c:pt>
                      <c:pt idx="2">
                        <c:v>3. Poco</c:v>
                      </c:pt>
                      <c:pt idx="3">
                        <c:v>4. Per nulla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44AA-4EAE-B75B-A239E701479F}"/>
                  </c:ext>
                </c:extLst>
              </c15:ser>
            </c15:filteredBarSeries>
          </c:ext>
        </c:extLst>
      </c:bar3DChart>
      <c:catAx>
        <c:axId val="41165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6822816"/>
        <c:crosses val="autoZero"/>
        <c:auto val="1"/>
        <c:lblAlgn val="ctr"/>
        <c:lblOffset val="100"/>
        <c:noMultiLvlLbl val="0"/>
      </c:catAx>
      <c:valAx>
        <c:axId val="366822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16551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FFF00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81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813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501188"/>
            <a:ext cx="29813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AEBA16-A367-4B02-BBCC-6EB7EAB149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222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76F7CD-25B0-4CFF-B1E7-771608362E98}" type="datetimeFigureOut">
              <a:rPr lang="it-IT" altLang="it-IT"/>
              <a:pPr>
                <a:defRPr/>
              </a:pPr>
              <a:t>29/03/2020</a:t>
            </a:fld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5003800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51388"/>
            <a:ext cx="5505450" cy="45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49960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273FC8-F717-4320-8208-09FBEE6210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7900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13F71-A3AB-4616-923B-7414EE5120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60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EC15-0D7F-468B-ABEA-48747CA22A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26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9E01-EC37-40B6-A22E-F239FD4573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2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CF17-12B0-4C22-9D7F-99D75EBA73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51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AB45-CAFA-4984-BBFB-0A296AA4F9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1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BC49-5FBF-47E9-82D9-2F6803FAAA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46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A20D-AC41-408D-9AC5-234AD416E9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0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6197-B1EC-43EF-9AC6-3AE0755F7C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77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AA42-52E2-444F-8934-D6DDC91B4D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4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19F1-2F8D-4767-A252-BB332BE626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98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8F15-C678-4F41-9C22-A3D6B60E05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03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423D2C-EDC8-4207-9054-E1345A48EC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>
                <a:solidFill>
                  <a:srgbClr val="3333FF"/>
                </a:solidFill>
              </a:rPr>
              <a:t>Medici di famiglia e Covid-19                                                                                 </a:t>
            </a:r>
          </a:p>
        </p:txBody>
      </p:sp>
      <p:sp>
        <p:nvSpPr>
          <p:cNvPr id="14" name="Comment 9"/>
          <p:cNvSpPr>
            <a:spLocks noChangeArrowheads="1"/>
          </p:cNvSpPr>
          <p:nvPr/>
        </p:nvSpPr>
        <p:spPr bwMode="auto">
          <a:xfrm>
            <a:off x="6057198" y="1484729"/>
            <a:ext cx="2415355" cy="236988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DATANALYSIS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Viale Pinturicchio 31  -00196 Roma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 err="1">
                <a:solidFill>
                  <a:srgbClr val="000000"/>
                </a:solidFill>
              </a:rPr>
              <a:t>Tf</a:t>
            </a:r>
            <a:r>
              <a:rPr lang="it-IT" altLang="it-IT" sz="1000" b="1" dirty="0">
                <a:solidFill>
                  <a:srgbClr val="000000"/>
                </a:solidFill>
              </a:rPr>
              <a:t>.   06 37353740  </a:t>
            </a:r>
            <a:r>
              <a:rPr lang="it-IT" altLang="it-IT" sz="1000" b="1" dirty="0" err="1">
                <a:solidFill>
                  <a:srgbClr val="000000"/>
                </a:solidFill>
              </a:rPr>
              <a:t>r.a.</a:t>
            </a:r>
            <a:endParaRPr lang="it-IT" altLang="it-IT" sz="10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Fax  06 3725897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Email: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i.leonardi@datanalysis.it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t.lachi@datanalysis.it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t.torri@datanalysis.it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www.datanalysis.it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200" b="1" dirty="0">
              <a:solidFill>
                <a:srgbClr val="000000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FDC313A-96F3-4926-86AE-779CC0BA2A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852" y="2841106"/>
            <a:ext cx="2910231" cy="1697008"/>
          </a:xfrm>
          <a:prstGeom prst="rect">
            <a:avLst/>
          </a:prstGeom>
        </p:spPr>
      </p:pic>
      <p:sp>
        <p:nvSpPr>
          <p:cNvPr id="12" name="Ovale 11"/>
          <p:cNvSpPr/>
          <p:nvPr/>
        </p:nvSpPr>
        <p:spPr>
          <a:xfrm>
            <a:off x="3293849" y="4291842"/>
            <a:ext cx="4718703" cy="1081429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Medici di famiglia e Covid-19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7737B10-52B2-4A3C-8D17-1561558A09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021598"/>
            <a:ext cx="3816350" cy="20657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>
                <a:solidFill>
                  <a:srgbClr val="3333FF"/>
                </a:solidFill>
              </a:rPr>
              <a:t>Coronavirus e No </a:t>
            </a:r>
            <a:r>
              <a:rPr lang="it-IT" altLang="it-IT" sz="1600" b="1" dirty="0" err="1">
                <a:solidFill>
                  <a:srgbClr val="3333FF"/>
                </a:solidFill>
              </a:rPr>
              <a:t>Vax</a:t>
            </a:r>
            <a:r>
              <a:rPr lang="it-IT" altLang="it-IT" sz="1600" b="1" dirty="0">
                <a:solidFill>
                  <a:srgbClr val="3333FF"/>
                </a:solidFill>
              </a:rPr>
              <a:t>                                                                                 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539440" y="1484730"/>
            <a:ext cx="7993110" cy="2880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Dalla Banca dati di </a:t>
            </a:r>
            <a:r>
              <a:rPr lang="it-IT" b="1" dirty="0" err="1">
                <a:solidFill>
                  <a:srgbClr val="FF0000"/>
                </a:solidFill>
              </a:rPr>
              <a:t>Datanalysis</a:t>
            </a:r>
            <a:r>
              <a:rPr lang="it-IT" b="1" dirty="0">
                <a:solidFill>
                  <a:srgbClr val="FF0000"/>
                </a:solidFill>
              </a:rPr>
              <a:t> sono stati selezionati                                         315 Medici di famiglia distribuiti sull’intero territorio nazionale.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Nell’attuale scenario dell’epidemia da Covid-19,                                      abbiamo voluto raccogliere problematiche e sensazioni                                    da coloro che sono in prima linea                                                                          nella prevenzione di tale virus nei propri assistiti. </a:t>
            </a:r>
          </a:p>
        </p:txBody>
      </p:sp>
    </p:spTree>
    <p:extLst>
      <p:ext uri="{BB962C8B-B14F-4D97-AF65-F5344CB8AC3E}">
        <p14:creationId xmlns:p14="http://schemas.microsoft.com/office/powerpoint/2010/main" val="41199331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>
                <a:solidFill>
                  <a:srgbClr val="3333FF"/>
                </a:solidFill>
              </a:rPr>
              <a:t>Medici di famiglia e Covid-19                                                                                 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5358549" y="5429102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315 Medici di famiglia</a:t>
            </a: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266D5C7A-F1B8-4105-B0B8-DF5C7CE94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244036"/>
              </p:ext>
            </p:extLst>
          </p:nvPr>
        </p:nvGraphicFramePr>
        <p:xfrm>
          <a:off x="791368" y="692620"/>
          <a:ext cx="7561263" cy="4536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E1EFDB06-C5AF-4DC3-A444-F09071A5BE3C}"/>
              </a:ext>
            </a:extLst>
          </p:cNvPr>
          <p:cNvSpPr/>
          <p:nvPr/>
        </p:nvSpPr>
        <p:spPr>
          <a:xfrm>
            <a:off x="731423" y="5434394"/>
            <a:ext cx="2448340" cy="6947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</a:rPr>
              <a:t>Multi risposte riportate al 100%</a:t>
            </a:r>
          </a:p>
        </p:txBody>
      </p:sp>
    </p:spTree>
    <p:extLst>
      <p:ext uri="{BB962C8B-B14F-4D97-AF65-F5344CB8AC3E}">
        <p14:creationId xmlns:p14="http://schemas.microsoft.com/office/powerpoint/2010/main" val="24726519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>
                <a:solidFill>
                  <a:srgbClr val="3333FF"/>
                </a:solidFill>
              </a:rPr>
              <a:t>Medici di famiglia e Covid-19                                                                                 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5358549" y="5601153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315 Medici di famiglia</a:t>
            </a: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E1EFDB06-C5AF-4DC3-A444-F09071A5BE3C}"/>
              </a:ext>
            </a:extLst>
          </p:cNvPr>
          <p:cNvSpPr/>
          <p:nvPr/>
        </p:nvSpPr>
        <p:spPr>
          <a:xfrm>
            <a:off x="371060" y="5603594"/>
            <a:ext cx="2448340" cy="6947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</a:rPr>
              <a:t>Multi risposte riportate al 100%</a:t>
            </a:r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B5AC417A-5048-4404-8D16-4573E109D0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437213"/>
              </p:ext>
            </p:extLst>
          </p:nvPr>
        </p:nvGraphicFramePr>
        <p:xfrm>
          <a:off x="251400" y="536648"/>
          <a:ext cx="8678288" cy="495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704750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>
                <a:solidFill>
                  <a:srgbClr val="3333FF"/>
                </a:solidFill>
              </a:rPr>
              <a:t>Medici di famiglia e Covid-19                                                                                 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5358549" y="5601153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315 Medici di famiglia</a:t>
            </a: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E1EFDB06-C5AF-4DC3-A444-F09071A5BE3C}"/>
              </a:ext>
            </a:extLst>
          </p:cNvPr>
          <p:cNvSpPr/>
          <p:nvPr/>
        </p:nvSpPr>
        <p:spPr>
          <a:xfrm>
            <a:off x="371060" y="5603594"/>
            <a:ext cx="2448340" cy="6947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</a:rPr>
              <a:t>Multi risposte riportate al 100%</a:t>
            </a: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BBFF620F-1091-4206-8624-415B55917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020098"/>
              </p:ext>
            </p:extLst>
          </p:nvPr>
        </p:nvGraphicFramePr>
        <p:xfrm>
          <a:off x="371060" y="692620"/>
          <a:ext cx="8449530" cy="480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72469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>
                <a:solidFill>
                  <a:srgbClr val="3333FF"/>
                </a:solidFill>
              </a:rPr>
              <a:t>Medici di famiglia e Covid-19                                                                                 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5358549" y="5601153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315 Medici di famiglia</a:t>
            </a:r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AE1D3B40-1364-4AA9-A632-29ADF2A406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075702"/>
              </p:ext>
            </p:extLst>
          </p:nvPr>
        </p:nvGraphicFramePr>
        <p:xfrm>
          <a:off x="467431" y="764630"/>
          <a:ext cx="8209140" cy="4534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800275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>
                <a:solidFill>
                  <a:srgbClr val="3333FF"/>
                </a:solidFill>
              </a:rPr>
              <a:t>Medici di famiglia e Covid-19                                                                                 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854468" y="1100749"/>
            <a:ext cx="374452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Caratteristiche e note relative all’indagine conoscitiva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611450" y="2553799"/>
            <a:ext cx="7849089" cy="30072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Questa indagine conoscitiva è stata realizzata                                              nel periodo 23/3/2020 – 29/3/2020.</a:t>
            </a:r>
          </a:p>
          <a:p>
            <a:pPr algn="ctr"/>
            <a:endParaRPr lang="it-IT" b="1" dirty="0">
              <a:solidFill>
                <a:srgbClr val="0070C0"/>
              </a:solidFill>
            </a:endParaRP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Le interviste sono state realizzate inviando il questionario                           alle Email di 315 Medici di famiglia                                                      (selezionati dalla banca dati di </a:t>
            </a:r>
            <a:r>
              <a:rPr lang="it-IT" b="1" dirty="0" err="1">
                <a:solidFill>
                  <a:srgbClr val="0070C0"/>
                </a:solidFill>
              </a:rPr>
              <a:t>Datanalysis</a:t>
            </a:r>
            <a:r>
              <a:rPr lang="it-IT" b="1" dirty="0">
                <a:solidFill>
                  <a:srgbClr val="0070C0"/>
                </a:solidFill>
              </a:rPr>
              <a:t>)                                          distribuiti sull’intero territorio nazionale,                                              rispettando le normative sulla Legge sulla Privacy.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818045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25742</TotalTime>
  <Words>309</Words>
  <Application>Microsoft Office PowerPoint</Application>
  <PresentationFormat>Presentazione su schermo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prisma ottica e fotografia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lorenzo battaglioli</dc:creator>
  <cp:lastModifiedBy>Romeo</cp:lastModifiedBy>
  <cp:revision>1840</cp:revision>
  <dcterms:created xsi:type="dcterms:W3CDTF">2006-03-03T16:20:51Z</dcterms:created>
  <dcterms:modified xsi:type="dcterms:W3CDTF">2020-03-29T12:26:14Z</dcterms:modified>
</cp:coreProperties>
</file>