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60" r:id="rId2"/>
    <p:sldId id="1075" r:id="rId3"/>
    <p:sldId id="1078" r:id="rId4"/>
    <p:sldId id="1079" r:id="rId5"/>
    <p:sldId id="1080" r:id="rId6"/>
    <p:sldId id="1081" r:id="rId7"/>
    <p:sldId id="1076" r:id="rId8"/>
  </p:sldIdLst>
  <p:sldSz cx="9144000" cy="6858000" type="screen4x3"/>
  <p:notesSz cx="6877050" cy="1000125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0000"/>
    <a:srgbClr val="660033"/>
    <a:srgbClr val="FFFF99"/>
    <a:srgbClr val="000099"/>
    <a:srgbClr val="9933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4213" autoAdjust="0"/>
  </p:normalViewPr>
  <p:slideViewPr>
    <p:cSldViewPr>
      <p:cViewPr varScale="1">
        <p:scale>
          <a:sx n="85" d="100"/>
          <a:sy n="85" d="100"/>
        </p:scale>
        <p:origin x="124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baseline="0" dirty="0">
                <a:solidFill>
                  <a:srgbClr val="FF0000"/>
                </a:solidFill>
              </a:rPr>
              <a:t>Dm 1 In questo scenario legato al Covid-19,                        che cosa Le chiedono principalmente                                      i Suoi Assistiti?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4"/>
          <c:order val="4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C68E-4668-83EE-EE14B308EEFE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C68E-4668-83EE-EE14B308EEF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C68E-4668-83EE-EE14B308EEFE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C68E-4668-83EE-EE14B308EEFE}"/>
              </c:ext>
            </c:extLst>
          </c:dPt>
          <c:dPt>
            <c:idx val="4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C68E-4668-83EE-EE14B308EEFE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0">
                  <c:v>1. Consigli su come proteggersi da questo virus</c:v>
                </c:pt>
                <c:pt idx="1">
                  <c:v>2. Fornitura di guanti e mascherine</c:v>
                </c:pt>
                <c:pt idx="2">
                  <c:v>3. Possibilità di fare tamponi</c:v>
                </c:pt>
                <c:pt idx="3">
                  <c:v>4. Visite a domicilio</c:v>
                </c:pt>
                <c:pt idx="4">
                  <c:v>5. Prescrizione di farmaci antivirali</c:v>
                </c:pt>
              </c:strCache>
            </c:strRef>
          </c:cat>
          <c:val>
            <c:numRef>
              <c:f>Foglio1!$F$1:$F$5</c:f>
              <c:numCache>
                <c:formatCode>0%</c:formatCode>
                <c:ptCount val="5"/>
                <c:pt idx="0">
                  <c:v>0.32</c:v>
                </c:pt>
                <c:pt idx="1">
                  <c:v>0.26</c:v>
                </c:pt>
                <c:pt idx="2">
                  <c:v>0.21</c:v>
                </c:pt>
                <c:pt idx="3">
                  <c:v>0.13</c:v>
                </c:pt>
                <c:pt idx="4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8E-4668-83EE-EE14B308E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27115695"/>
        <c:axId val="507021887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Consigli su come proteggersi da questo virus</c:v>
                      </c:pt>
                      <c:pt idx="1">
                        <c:v>2. Fornitura di guanti e mascherine</c:v>
                      </c:pt>
                      <c:pt idx="2">
                        <c:v>3. Possibilità di fare tamponi</c:v>
                      </c:pt>
                      <c:pt idx="3">
                        <c:v>4. Visite a domicilio</c:v>
                      </c:pt>
                      <c:pt idx="4">
                        <c:v>5. Prescrizione di farmaci antivirali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C68E-4668-83EE-EE14B308EEFE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Consigli su come proteggersi da questo virus</c:v>
                      </c:pt>
                      <c:pt idx="1">
                        <c:v>2. Fornitura di guanti e mascherine</c:v>
                      </c:pt>
                      <c:pt idx="2">
                        <c:v>3. Possibilità di fare tamponi</c:v>
                      </c:pt>
                      <c:pt idx="3">
                        <c:v>4. Visite a domicilio</c:v>
                      </c:pt>
                      <c:pt idx="4">
                        <c:v>5. Prescrizione di farmaci antivirali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C68E-4668-83EE-EE14B308EEFE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Consigli su come proteggersi da questo virus</c:v>
                      </c:pt>
                      <c:pt idx="1">
                        <c:v>2. Fornitura di guanti e mascherine</c:v>
                      </c:pt>
                      <c:pt idx="2">
                        <c:v>3. Possibilità di fare tamponi</c:v>
                      </c:pt>
                      <c:pt idx="3">
                        <c:v>4. Visite a domicilio</c:v>
                      </c:pt>
                      <c:pt idx="4">
                        <c:v>5. Prescrizione di farmaci antivirali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C68E-4668-83EE-EE14B308EEFE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Consigli su come proteggersi da questo virus</c:v>
                      </c:pt>
                      <c:pt idx="1">
                        <c:v>2. Fornitura di guanti e mascherine</c:v>
                      </c:pt>
                      <c:pt idx="2">
                        <c:v>3. Possibilità di fare tamponi</c:v>
                      </c:pt>
                      <c:pt idx="3">
                        <c:v>4. Visite a domicilio</c:v>
                      </c:pt>
                      <c:pt idx="4">
                        <c:v>5. Prescrizione di farmaci antivirali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68E-4668-83EE-EE14B308EEFE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Consigli su come proteggersi da questo virus</c:v>
                      </c:pt>
                      <c:pt idx="1">
                        <c:v>2. Fornitura di guanti e mascherine</c:v>
                      </c:pt>
                      <c:pt idx="2">
                        <c:v>3. Possibilità di fare tamponi</c:v>
                      </c:pt>
                      <c:pt idx="3">
                        <c:v>4. Visite a domicilio</c:v>
                      </c:pt>
                      <c:pt idx="4">
                        <c:v>5. Prescrizione di farmaci antivirali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C68E-4668-83EE-EE14B308EEFE}"/>
                  </c:ext>
                </c:extLst>
              </c15:ser>
            </c15:filteredBarSeries>
          </c:ext>
        </c:extLst>
      </c:bar3DChart>
      <c:catAx>
        <c:axId val="427115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7021887"/>
        <c:crosses val="autoZero"/>
        <c:auto val="1"/>
        <c:lblAlgn val="ctr"/>
        <c:lblOffset val="100"/>
        <c:noMultiLvlLbl val="0"/>
      </c:catAx>
      <c:valAx>
        <c:axId val="5070218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27115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rgbClr val="FF0000"/>
                </a:solidFill>
              </a:rPr>
              <a:t>DM</a:t>
            </a:r>
            <a:r>
              <a:rPr lang="it-IT" sz="2000" b="1" baseline="0" dirty="0">
                <a:solidFill>
                  <a:srgbClr val="FF0000"/>
                </a:solidFill>
              </a:rPr>
              <a:t> 2 Quali sono le principali problematiche riscontrate nella Sua quotidiana attività nei giorni del Covid-19?</a:t>
            </a:r>
            <a:endParaRPr lang="it-IT" sz="2000" b="1" dirty="0">
              <a:solidFill>
                <a:srgbClr val="FF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1535-4EC5-ABD7-F7F8E8349AD7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1535-4EC5-ABD7-F7F8E8349AD7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1535-4EC5-ABD7-F7F8E8349AD7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1535-4EC5-ABD7-F7F8E8349AD7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1535-4EC5-ABD7-F7F8E8349AD7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0">
                  <c:v>1. La scarsità di dispositivi di protezione individuale</c:v>
                </c:pt>
                <c:pt idx="1">
                  <c:v>2. Il notevole lavoro telefonico per evitare sovraccarico in ospedale e rischi di contagio</c:v>
                </c:pt>
                <c:pt idx="2">
                  <c:v>3. La discontinua collaborazione con Specialisti ospedalieri/ASL</c:v>
                </c:pt>
                <c:pt idx="3">
                  <c:v>4. L'assenza di linee guida e protocolli da seguire</c:v>
                </c:pt>
                <c:pt idx="4">
                  <c:v>5. La confusione nelle comunicazioni con ASL e Ospedali</c:v>
                </c:pt>
              </c:strCache>
            </c:strRef>
          </c:cat>
          <c:val>
            <c:numRef>
              <c:f>Foglio1!$J$1:$J$5</c:f>
              <c:numCache>
                <c:formatCode>0%</c:formatCode>
                <c:ptCount val="5"/>
                <c:pt idx="0">
                  <c:v>0.34</c:v>
                </c:pt>
                <c:pt idx="1">
                  <c:v>0.21</c:v>
                </c:pt>
                <c:pt idx="2">
                  <c:v>0.19</c:v>
                </c:pt>
                <c:pt idx="3">
                  <c:v>0.16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535-4EC5-ABD7-F7F8E8349AD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14969327"/>
        <c:axId val="580235807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535-4EC5-ABD7-F7F8E8349AD7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1535-4EC5-ABD7-F7F8E8349AD7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535-4EC5-ABD7-F7F8E8349AD7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1535-4EC5-ABD7-F7F8E8349AD7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F-1535-4EC5-ABD7-F7F8E8349AD7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0-1535-4EC5-ABD7-F7F8E8349AD7}"/>
                  </c:ext>
                </c:extLst>
              </c15:ser>
            </c15:filteredBarSeries>
            <c15:filteredBarSeries>
              <c15:ser>
                <c:idx val="6"/>
                <c:order val="6"/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Foglio1!$H$1:$H$5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1-1535-4EC5-ABD7-F7F8E8349AD7}"/>
                  </c:ext>
                </c:extLst>
              </c15:ser>
            </c15:filteredBarSeries>
            <c15:filteredBarSeries>
              <c15:ser>
                <c:idx val="7"/>
                <c:order val="7"/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La scarsità di dispositivi di protezione individuale</c:v>
                      </c:pt>
                      <c:pt idx="1">
                        <c:v>2. Il notevole lavoro telefonico per evitare sovraccarico in ospedale e rischi di contagio</c:v>
                      </c:pt>
                      <c:pt idx="2">
                        <c:v>3. La discontinua collaborazione con Specialisti ospedalieri/ASL</c:v>
                      </c:pt>
                      <c:pt idx="3">
                        <c:v>4. L'assenza di linee guida e protocolli da seguire</c:v>
                      </c:pt>
                      <c:pt idx="4">
                        <c:v>5. La confusione nelle comunicazioni con ASL e Ospedali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Foglio1!$I$1:$I$5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535-4EC5-ABD7-F7F8E8349AD7}"/>
                  </c:ext>
                </c:extLst>
              </c15:ser>
            </c15:filteredBarSeries>
          </c:ext>
        </c:extLst>
      </c:bar3DChart>
      <c:catAx>
        <c:axId val="5149693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80235807"/>
        <c:crosses val="autoZero"/>
        <c:auto val="1"/>
        <c:lblAlgn val="ctr"/>
        <c:lblOffset val="100"/>
        <c:noMultiLvlLbl val="0"/>
      </c:catAx>
      <c:valAx>
        <c:axId val="58023580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1496932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 dirty="0">
                <a:solidFill>
                  <a:srgbClr val="FF0000"/>
                </a:solidFill>
              </a:rPr>
              <a:t>DM</a:t>
            </a:r>
            <a:r>
              <a:rPr lang="it-IT" sz="2000" b="1" baseline="0" dirty="0">
                <a:solidFill>
                  <a:srgbClr val="FF0000"/>
                </a:solidFill>
              </a:rPr>
              <a:t> 3 Quali sensazioni prova in questo momento così drammatico legato al Covid-19?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988918910282586"/>
          <c:y val="0.11545441311262185"/>
          <c:w val="0.87357734690568578"/>
          <c:h val="0.49865833083113836"/>
        </c:manualLayout>
      </c:layout>
      <c:bar3DChart>
        <c:barDir val="col"/>
        <c:grouping val="clustered"/>
        <c:varyColors val="0"/>
        <c:ser>
          <c:idx val="6"/>
          <c:order val="6"/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Foglio1!$A$1:$A$5</c:f>
              <c:strCache>
                <c:ptCount val="5"/>
                <c:pt idx="0">
                  <c:v>1. Dolore nel sapere della scomparsa di assistiti, parenti, amici</c:v>
                </c:pt>
                <c:pt idx="1">
                  <c:v>2. Sentirsi soli ed impreparati ad affrontare questo virus</c:v>
                </c:pt>
                <c:pt idx="2">
                  <c:v>3. Vedere assistiti con sintomi lievi finire in rianimazione </c:v>
                </c:pt>
                <c:pt idx="3">
                  <c:v>4. Necessità nel continuare a curare anche i pazienti non Covid-19</c:v>
                </c:pt>
                <c:pt idx="4">
                  <c:v>5. Preoccupazioni per quello che sarà il futuro</c:v>
                </c:pt>
              </c:strCache>
            </c:strRef>
          </c:cat>
          <c:val>
            <c:numRef>
              <c:f>Foglio1!$H$1:$H$5</c:f>
              <c:numCache>
                <c:formatCode>0%</c:formatCode>
                <c:ptCount val="5"/>
                <c:pt idx="0">
                  <c:v>0.35</c:v>
                </c:pt>
                <c:pt idx="1">
                  <c:v>0.28999999999999998</c:v>
                </c:pt>
                <c:pt idx="2">
                  <c:v>0.26</c:v>
                </c:pt>
                <c:pt idx="3">
                  <c:v>7.0000000000000007E-2</c:v>
                </c:pt>
                <c:pt idx="4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5-4210-9B65-69800AB136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8330448"/>
        <c:axId val="366819488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705-4210-9B65-69800AB13691}"/>
                  </c:ext>
                </c:extLst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8705-4210-9B65-69800AB13691}"/>
                  </c:ext>
                </c:extLst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8705-4210-9B65-69800AB13691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4-8705-4210-9B65-69800AB13691}"/>
                  </c:ext>
                </c:extLst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8705-4210-9B65-69800AB13691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Foglio1!$A$1:$A$5</c15:sqref>
                        </c15:formulaRef>
                      </c:ext>
                    </c:extLst>
                    <c:strCache>
                      <c:ptCount val="5"/>
                      <c:pt idx="0">
                        <c:v>1. Dolore nel sapere della scomparsa di assistiti, parenti, amici</c:v>
                      </c:pt>
                      <c:pt idx="1">
                        <c:v>2. Sentirsi soli ed impreparati ad affrontare questo virus</c:v>
                      </c:pt>
                      <c:pt idx="2">
                        <c:v>3. Vedere assistiti con sintomi lievi finire in rianimazione </c:v>
                      </c:pt>
                      <c:pt idx="3">
                        <c:v>4. Necessità nel continuare a curare anche i pazienti non Covid-19</c:v>
                      </c:pt>
                      <c:pt idx="4">
                        <c:v>5. Preoccupazioni per quello che sarà il futuro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Foglio1!$G$1:$G$5</c15:sqref>
                        </c15:formulaRef>
                      </c:ext>
                    </c:extLst>
                    <c:numCache>
                      <c:formatCode>General</c:formatCode>
                      <c:ptCount val="5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8705-4210-9B65-69800AB13691}"/>
                  </c:ext>
                </c:extLst>
              </c15:ser>
            </c15:filteredBarSeries>
          </c:ext>
        </c:extLst>
      </c:bar3DChart>
      <c:catAx>
        <c:axId val="36833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6819488"/>
        <c:crosses val="autoZero"/>
        <c:auto val="1"/>
        <c:lblAlgn val="ctr"/>
        <c:lblOffset val="100"/>
        <c:noMultiLvlLbl val="0"/>
      </c:catAx>
      <c:valAx>
        <c:axId val="366819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68330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000" b="1">
                <a:solidFill>
                  <a:srgbClr val="FF0000"/>
                </a:solidFill>
              </a:rPr>
              <a:t>DM</a:t>
            </a:r>
            <a:r>
              <a:rPr lang="it-IT" sz="2000" b="1" baseline="0">
                <a:solidFill>
                  <a:srgbClr val="FF0000"/>
                </a:solidFill>
              </a:rPr>
              <a:t> 4 Quanto definirebbe grave l'impatto del Covid-19 sulla Sua attività di cura dei Suoi Assistiti?</a:t>
            </a:r>
            <a:endParaRPr lang="it-IT" sz="2000" b="1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3764428739693757"/>
          <c:y val="2.40601465774441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44AA-4EAE-B75B-A239E701479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4AA-4EAE-B75B-A239E701479F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4AA-4EAE-B75B-A239E701479F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44AA-4EAE-B75B-A239E701479F}"/>
              </c:ext>
            </c:extLst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Foglio1!$A$1:$A$4</c:f>
              <c:strCache>
                <c:ptCount val="4"/>
                <c:pt idx="0">
                  <c:v>1. Molto</c:v>
                </c:pt>
                <c:pt idx="1">
                  <c:v>2. Abbastanza</c:v>
                </c:pt>
                <c:pt idx="2">
                  <c:v>3. Poco</c:v>
                </c:pt>
                <c:pt idx="3">
                  <c:v>4. Per nulla</c:v>
                </c:pt>
              </c:strCache>
            </c:strRef>
          </c:cat>
          <c:val>
            <c:numRef>
              <c:f>Foglio1!$C$1:$C$4</c:f>
              <c:numCache>
                <c:formatCode>0%</c:formatCode>
                <c:ptCount val="4"/>
                <c:pt idx="0">
                  <c:v>0.56000000000000005</c:v>
                </c:pt>
                <c:pt idx="1">
                  <c:v>0.39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AA-4EAE-B75B-A239E70147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11655136"/>
        <c:axId val="36682281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Foglio1!$A$1:$A$4</c15:sqref>
                        </c15:formulaRef>
                      </c:ext>
                    </c:extLst>
                    <c:strCache>
                      <c:ptCount val="4"/>
                      <c:pt idx="0">
                        <c:v>1. Molto</c:v>
                      </c:pt>
                      <c:pt idx="1">
                        <c:v>2. Abbastanza</c:v>
                      </c:pt>
                      <c:pt idx="2">
                        <c:v>3. Poco</c:v>
                      </c:pt>
                      <c:pt idx="3">
                        <c:v>4. Per nulla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Foglio1!$B$1:$B$4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44AA-4EAE-B75B-A239E701479F}"/>
                  </c:ext>
                </c:extLst>
              </c15:ser>
            </c15:filteredBarSeries>
          </c:ext>
        </c:extLst>
      </c:bar3DChart>
      <c:catAx>
        <c:axId val="41165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66822816"/>
        <c:crosses val="autoZero"/>
        <c:auto val="1"/>
        <c:lblAlgn val="ctr"/>
        <c:lblOffset val="100"/>
        <c:noMultiLvlLbl val="0"/>
      </c:catAx>
      <c:valAx>
        <c:axId val="3668228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116551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solidFill>
            <a:srgbClr val="FFFF00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7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81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01188"/>
            <a:ext cx="2981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4138" y="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29/03/2020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51388"/>
            <a:ext cx="5505450" cy="45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4138" y="9499600"/>
            <a:ext cx="298132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4" tIns="46128" rIns="92254" bIns="46128" numCol="1" anchor="b" anchorCtr="0" compatLnSpc="1">
            <a:prstTxWarp prst="textNoShape">
              <a:avLst/>
            </a:prstTxWarp>
          </a:bodyPr>
          <a:lstStyle>
            <a:lvl1pPr algn="r" defTabSz="923925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14" name="Comment 9"/>
          <p:cNvSpPr>
            <a:spLocks noChangeArrowheads="1"/>
          </p:cNvSpPr>
          <p:nvPr/>
        </p:nvSpPr>
        <p:spPr bwMode="auto">
          <a:xfrm>
            <a:off x="6057198" y="1484729"/>
            <a:ext cx="2415355" cy="236988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 err="1">
                <a:solidFill>
                  <a:srgbClr val="000000"/>
                </a:solidFill>
              </a:rPr>
              <a:t>Tf</a:t>
            </a:r>
            <a:r>
              <a:rPr lang="it-IT" altLang="it-IT" sz="1000" b="1" dirty="0">
                <a:solidFill>
                  <a:srgbClr val="000000"/>
                </a:solidFill>
              </a:rPr>
              <a:t>.   06 37353740  </a:t>
            </a:r>
            <a:r>
              <a:rPr lang="it-IT" altLang="it-IT" sz="1000" b="1" dirty="0" err="1">
                <a:solidFill>
                  <a:srgbClr val="000000"/>
                </a:solidFill>
              </a:rPr>
              <a:t>r.a.</a:t>
            </a:r>
            <a:endParaRPr lang="it-IT" altLang="it-IT" sz="1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 dirty="0">
              <a:solidFill>
                <a:srgbClr val="000000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4FDC313A-96F3-4926-86AE-779CC0BA2A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852" y="2841106"/>
            <a:ext cx="2910231" cy="1697008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3293849" y="4291842"/>
            <a:ext cx="4718703" cy="108142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Medici di famiglia e Covid-19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67737B10-52B2-4A3C-8D17-1561558A09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50" y="1021598"/>
            <a:ext cx="3816350" cy="206578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Coronavirus e No </a:t>
            </a:r>
            <a:r>
              <a:rPr lang="it-IT" altLang="it-IT" sz="1600" b="1" dirty="0" err="1">
                <a:solidFill>
                  <a:srgbClr val="3333FF"/>
                </a:solidFill>
              </a:rPr>
              <a:t>Vax</a:t>
            </a:r>
            <a:r>
              <a:rPr lang="it-IT" altLang="it-IT" sz="1600" b="1" dirty="0">
                <a:solidFill>
                  <a:srgbClr val="3333FF"/>
                </a:solidFill>
              </a:rPr>
              <a:t>                                                                                 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539440" y="1484730"/>
            <a:ext cx="7993110" cy="2880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Dalla Banca dati di </a:t>
            </a:r>
            <a:r>
              <a:rPr lang="it-IT" b="1" dirty="0" err="1">
                <a:solidFill>
                  <a:srgbClr val="FF0000"/>
                </a:solidFill>
              </a:rPr>
              <a:t>Datanalysis</a:t>
            </a:r>
            <a:r>
              <a:rPr lang="it-IT" b="1" dirty="0">
                <a:solidFill>
                  <a:srgbClr val="FF0000"/>
                </a:solidFill>
              </a:rPr>
              <a:t> sono stati selezionati                                         315 Medici di famiglia distribuiti sull’intero territorio nazionale.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algn="ctr"/>
            <a:r>
              <a:rPr lang="it-IT" b="1" dirty="0">
                <a:solidFill>
                  <a:srgbClr val="FF0000"/>
                </a:solidFill>
              </a:rPr>
              <a:t>Nell’attuale scenario dell’epidemia da Covid-19,                                      abbiamo voluto raccogliere problematiche e sensazioni                                    da coloro che sono in prima linea                                                                          nella prevenzione di tale virus nei propri assistiti. </a:t>
            </a:r>
          </a:p>
        </p:txBody>
      </p:sp>
    </p:spTree>
    <p:extLst>
      <p:ext uri="{BB962C8B-B14F-4D97-AF65-F5344CB8AC3E}">
        <p14:creationId xmlns:p14="http://schemas.microsoft.com/office/powerpoint/2010/main" val="411993311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358549" y="5429102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315 Medici di famiglia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266D5C7A-F1B8-4105-B0B8-DF5C7CE942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244036"/>
              </p:ext>
            </p:extLst>
          </p:nvPr>
        </p:nvGraphicFramePr>
        <p:xfrm>
          <a:off x="791368" y="692620"/>
          <a:ext cx="7561263" cy="4536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E1EFDB06-C5AF-4DC3-A444-F09071A5BE3C}"/>
              </a:ext>
            </a:extLst>
          </p:cNvPr>
          <p:cNvSpPr/>
          <p:nvPr/>
        </p:nvSpPr>
        <p:spPr>
          <a:xfrm>
            <a:off x="731423" y="5434394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</p:spTree>
    <p:extLst>
      <p:ext uri="{BB962C8B-B14F-4D97-AF65-F5344CB8AC3E}">
        <p14:creationId xmlns:p14="http://schemas.microsoft.com/office/powerpoint/2010/main" val="247265198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358549" y="5601153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315 Medici di famiglia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E1EFDB06-C5AF-4DC3-A444-F09071A5BE3C}"/>
              </a:ext>
            </a:extLst>
          </p:cNvPr>
          <p:cNvSpPr/>
          <p:nvPr/>
        </p:nvSpPr>
        <p:spPr>
          <a:xfrm>
            <a:off x="371060" y="5603594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B5AC417A-5048-4404-8D16-4573E109D0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4437213"/>
              </p:ext>
            </p:extLst>
          </p:nvPr>
        </p:nvGraphicFramePr>
        <p:xfrm>
          <a:off x="251400" y="536648"/>
          <a:ext cx="8678288" cy="495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7047508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358549" y="5601153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315 Medici di famiglia</a:t>
            </a:r>
          </a:p>
        </p:txBody>
      </p:sp>
      <p:sp>
        <p:nvSpPr>
          <p:cNvPr id="12" name="Rettangolo arrotondato 9">
            <a:extLst>
              <a:ext uri="{FF2B5EF4-FFF2-40B4-BE49-F238E27FC236}">
                <a16:creationId xmlns:a16="http://schemas.microsoft.com/office/drawing/2014/main" id="{E1EFDB06-C5AF-4DC3-A444-F09071A5BE3C}"/>
              </a:ext>
            </a:extLst>
          </p:cNvPr>
          <p:cNvSpPr/>
          <p:nvPr/>
        </p:nvSpPr>
        <p:spPr>
          <a:xfrm>
            <a:off x="371060" y="5603594"/>
            <a:ext cx="2448340" cy="6947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002060"/>
                </a:solidFill>
              </a:rPr>
              <a:t>Multi risposte riportate al 100%</a:t>
            </a:r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BBFF620F-1091-4206-8624-415B55917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4020098"/>
              </p:ext>
            </p:extLst>
          </p:nvPr>
        </p:nvGraphicFramePr>
        <p:xfrm>
          <a:off x="371060" y="692620"/>
          <a:ext cx="8449530" cy="480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724698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5358549" y="5601153"/>
            <a:ext cx="2448340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rgbClr val="FF0000"/>
                </a:solidFill>
              </a:rPr>
              <a:t>Base                                                    315 Medici di famiglia</a:t>
            </a:r>
          </a:p>
        </p:txBody>
      </p:sp>
      <p:graphicFrame>
        <p:nvGraphicFramePr>
          <p:cNvPr id="13" name="Grafico 12">
            <a:extLst>
              <a:ext uri="{FF2B5EF4-FFF2-40B4-BE49-F238E27FC236}">
                <a16:creationId xmlns:a16="http://schemas.microsoft.com/office/drawing/2014/main" id="{AE1D3B40-1364-4AA9-A632-29ADF2A406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075702"/>
              </p:ext>
            </p:extLst>
          </p:nvPr>
        </p:nvGraphicFramePr>
        <p:xfrm>
          <a:off x="467431" y="764630"/>
          <a:ext cx="8209140" cy="4534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8002758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>
                <a:solidFill>
                  <a:srgbClr val="3333FF"/>
                </a:solidFill>
              </a:rPr>
              <a:t>Medici di famiglia e Covid-19                                                                                 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854468" y="1100749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e note relative all’indagine conoscitiva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611450" y="2553799"/>
            <a:ext cx="7849089" cy="300721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70C0"/>
                </a:solidFill>
              </a:rPr>
              <a:t>Questa indagine conoscitiva è stata realizzata                                              nel periodo 23/3/2020 – 29/3/2020.</a:t>
            </a:r>
          </a:p>
          <a:p>
            <a:pPr algn="ctr"/>
            <a:endParaRPr lang="it-IT" b="1" dirty="0">
              <a:solidFill>
                <a:srgbClr val="0070C0"/>
              </a:solidFill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</a:rPr>
              <a:t>Le interviste sono state realizzate inviando il questionario                           alle Email di 315 Medici di famiglia                                                      (selezionati dalla banca dati di </a:t>
            </a:r>
            <a:r>
              <a:rPr lang="it-IT" b="1" dirty="0" err="1">
                <a:solidFill>
                  <a:srgbClr val="0070C0"/>
                </a:solidFill>
              </a:rPr>
              <a:t>Datanalysis</a:t>
            </a:r>
            <a:r>
              <a:rPr lang="it-IT" b="1" dirty="0">
                <a:solidFill>
                  <a:srgbClr val="0070C0"/>
                </a:solidFill>
              </a:rPr>
              <a:t>)                                          distribuiti sull’intero territorio nazionale,                                              rispettando le normative sulla Legge sulla Privacy.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818045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25742</TotalTime>
  <Words>309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Romeo</cp:lastModifiedBy>
  <cp:revision>1840</cp:revision>
  <dcterms:created xsi:type="dcterms:W3CDTF">2006-03-03T16:20:51Z</dcterms:created>
  <dcterms:modified xsi:type="dcterms:W3CDTF">2020-03-29T12:26:14Z</dcterms:modified>
</cp:coreProperties>
</file>